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8" autoAdjust="0"/>
    <p:restoredTop sz="69026" autoAdjust="0"/>
  </p:normalViewPr>
  <p:slideViewPr>
    <p:cSldViewPr>
      <p:cViewPr varScale="1">
        <p:scale>
          <a:sx n="78" d="100"/>
          <a:sy n="78" d="100"/>
        </p:scale>
        <p:origin x="-1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3CF2B1-E9EF-4860-A0C9-8F2425F5C674}" type="datetimeFigureOut">
              <a:rPr lang="uk-UA" smtClean="0"/>
              <a:t>12.05.2015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A311FE-434C-4512-B200-5EF8C1DADEEA}" type="slidenum">
              <a:rPr lang="uk-UA" smtClean="0"/>
              <a:t>‹№›</a:t>
            </a:fld>
            <a:endParaRPr lang="uk-UA"/>
          </a:p>
        </p:txBody>
      </p:sp>
    </p:spTree>
    <p:extLst>
      <p:ext uri="{BB962C8B-B14F-4D97-AF65-F5344CB8AC3E}">
        <p14:creationId xmlns:p14="http://schemas.microsoft.com/office/powerpoint/2010/main" val="3466403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spc="50" dirty="0" smtClean="0">
                <a:ln w="11430"/>
                <a:solidFill>
                  <a:srgbClr val="FF0000"/>
                </a:solidFill>
                <a:effectLst>
                  <a:outerShdw blurRad="76200" dist="50800" dir="5400000" algn="tl" rotWithShape="0">
                    <a:srgbClr val="000000">
                      <a:alpha val="65000"/>
                    </a:srgbClr>
                  </a:outerShdw>
                </a:effectLst>
              </a:rPr>
              <a:t>Скорая медицинская помощь при ожоге</a:t>
            </a:r>
            <a:endParaRPr lang="ru-RU" sz="1200" b="1" dirty="0" smtClean="0"/>
          </a:p>
          <a:p>
            <a:endParaRPr lang="uk-UA" dirty="0"/>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1</a:t>
            </a:fld>
            <a:endParaRPr lang="uk-UA"/>
          </a:p>
        </p:txBody>
      </p:sp>
    </p:spTree>
    <p:extLst>
      <p:ext uri="{BB962C8B-B14F-4D97-AF65-F5344CB8AC3E}">
        <p14:creationId xmlns:p14="http://schemas.microsoft.com/office/powerpoint/2010/main" val="360301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FF0000"/>
                </a:solidFill>
              </a:rPr>
              <a:t>Химический ожог</a:t>
            </a:r>
          </a:p>
          <a:p>
            <a:pPr>
              <a:buFont typeface="Wingdings" pitchFamily="2" charset="2"/>
              <a:buChar char="Ø"/>
            </a:pPr>
            <a:r>
              <a:rPr lang="ru-RU" b="1" dirty="0" smtClean="0">
                <a:solidFill>
                  <a:schemeClr val="tx2"/>
                </a:solidFill>
                <a:effectLst>
                  <a:glow rad="228600">
                    <a:schemeClr val="accent5">
                      <a:satMod val="175000"/>
                      <a:alpha val="40000"/>
                    </a:schemeClr>
                  </a:glow>
                </a:effectLst>
              </a:rPr>
              <a:t> снять пропитанную химическими веществами одежду.</a:t>
            </a:r>
          </a:p>
          <a:p>
            <a:pPr>
              <a:buFont typeface="Wingdings" pitchFamily="2" charset="2"/>
              <a:buChar char="Ø"/>
            </a:pPr>
            <a:endParaRPr lang="ru-RU" b="1" dirty="0" smtClean="0">
              <a:solidFill>
                <a:schemeClr val="tx2"/>
              </a:solidFill>
              <a:effectLst>
                <a:glow rad="228600">
                  <a:schemeClr val="accent5">
                    <a:satMod val="175000"/>
                    <a:alpha val="40000"/>
                  </a:schemeClr>
                </a:glow>
              </a:effectLst>
            </a:endParaRPr>
          </a:p>
          <a:p>
            <a:pPr>
              <a:buFont typeface="Wingdings" pitchFamily="2" charset="2"/>
              <a:buChar char="Ø"/>
            </a:pPr>
            <a:r>
              <a:rPr lang="ru-RU" b="1" dirty="0" smtClean="0">
                <a:solidFill>
                  <a:schemeClr val="tx2"/>
                </a:solidFill>
                <a:effectLst>
                  <a:glow rad="228600">
                    <a:schemeClr val="accent5">
                      <a:satMod val="175000"/>
                      <a:alpha val="40000"/>
                    </a:schemeClr>
                  </a:glow>
                </a:effectLst>
              </a:rPr>
              <a:t>   обильно промыть обожженные участки тела под струей воды</a:t>
            </a:r>
          </a:p>
          <a:p>
            <a:pPr>
              <a:buFont typeface="Wingdings" pitchFamily="2" charset="2"/>
              <a:buChar char="Ø"/>
            </a:pPr>
            <a:endParaRPr lang="ru-RU" b="1" dirty="0" smtClean="0">
              <a:solidFill>
                <a:schemeClr val="tx2"/>
              </a:solidFill>
              <a:effectLst>
                <a:glow rad="228600">
                  <a:schemeClr val="accent5">
                    <a:satMod val="175000"/>
                    <a:alpha val="40000"/>
                  </a:schemeClr>
                </a:glow>
              </a:effectLst>
            </a:endParaRPr>
          </a:p>
          <a:p>
            <a:pPr>
              <a:buFont typeface="Wingdings" pitchFamily="2" charset="2"/>
              <a:buChar char="Ø"/>
            </a:pPr>
            <a:r>
              <a:rPr lang="ru-RU" b="1" dirty="0" smtClean="0">
                <a:solidFill>
                  <a:schemeClr val="tx2"/>
                </a:solidFill>
                <a:effectLst>
                  <a:glow rad="228600">
                    <a:schemeClr val="accent5">
                      <a:satMod val="175000"/>
                      <a:alpha val="40000"/>
                    </a:schemeClr>
                  </a:glow>
                </a:effectLst>
              </a:rPr>
              <a:t>   необходимо знать, что в оказание первой помощи при химических ожогах входит нейтрализация действия хим. веществ.</a:t>
            </a:r>
          </a:p>
          <a:p>
            <a:pPr>
              <a:buFont typeface="Wingdings" pitchFamily="2" charset="2"/>
              <a:buChar char="Ø"/>
            </a:pPr>
            <a:endParaRPr lang="ru-RU" dirty="0" smtClean="0">
              <a:effectLst>
                <a:glow rad="228600">
                  <a:schemeClr val="accent5">
                    <a:satMod val="175000"/>
                    <a:alpha val="40000"/>
                  </a:schemeClr>
                </a:glow>
              </a:effectLst>
            </a:endParaRPr>
          </a:p>
          <a:p>
            <a:pPr>
              <a:lnSpc>
                <a:spcPct val="150000"/>
              </a:lnSpc>
              <a:buFont typeface="Wingdings" pitchFamily="2" charset="2"/>
              <a:buChar char="Ø"/>
            </a:pPr>
            <a:r>
              <a:rPr lang="ru-RU" dirty="0" smtClean="0">
                <a:solidFill>
                  <a:schemeClr val="tx2"/>
                </a:solidFill>
                <a:effectLst>
                  <a:glow rad="228600">
                    <a:schemeClr val="accent5">
                      <a:satMod val="175000"/>
                      <a:alpha val="40000"/>
                    </a:schemeClr>
                  </a:glow>
                </a:effectLst>
              </a:rPr>
              <a:t>   </a:t>
            </a:r>
            <a:r>
              <a:rPr lang="ru-RU" b="1" dirty="0" smtClean="0">
                <a:solidFill>
                  <a:schemeClr val="tx2"/>
                </a:solidFill>
                <a:effectLst>
                  <a:glow rad="228600">
                    <a:schemeClr val="accent5">
                      <a:satMod val="175000"/>
                      <a:alpha val="40000"/>
                    </a:schemeClr>
                  </a:glow>
                </a:effectLst>
              </a:rPr>
              <a:t>необходимо знать, что в оказание первой помощи при химических ожогах входит нейтрализация действия хим. веществ. (Если вы </a:t>
            </a:r>
            <a:r>
              <a:rPr lang="ru-RU" b="1" dirty="0" smtClean="0">
                <a:solidFill>
                  <a:srgbClr val="FF0000"/>
                </a:solidFill>
                <a:effectLst>
                  <a:glow rad="228600">
                    <a:schemeClr val="accent2">
                      <a:satMod val="175000"/>
                      <a:alpha val="40000"/>
                    </a:schemeClr>
                  </a:glow>
                </a:effectLst>
              </a:rPr>
              <a:t>обожглись кислотой</a:t>
            </a:r>
            <a:r>
              <a:rPr lang="ru-RU" b="1" dirty="0" smtClean="0">
                <a:solidFill>
                  <a:srgbClr val="FF0000"/>
                </a:solidFill>
                <a:effectLst>
                  <a:glow rad="228600">
                    <a:schemeClr val="accent5">
                      <a:satMod val="175000"/>
                      <a:alpha val="40000"/>
                    </a:schemeClr>
                  </a:glow>
                </a:effectLst>
              </a:rPr>
              <a:t> </a:t>
            </a:r>
            <a:r>
              <a:rPr lang="ru-RU" b="1" dirty="0" smtClean="0">
                <a:solidFill>
                  <a:schemeClr val="tx2"/>
                </a:solidFill>
                <a:effectLst>
                  <a:glow rad="228600">
                    <a:schemeClr val="accent5">
                      <a:satMod val="175000"/>
                      <a:alpha val="40000"/>
                    </a:schemeClr>
                  </a:glow>
                </a:effectLst>
              </a:rPr>
              <a:t>– обмойте поврежденный участок кожи мыльной водой или 2-х процентным раствором питьевой соды (это 1 чайная ложка питьевой соды на 2,5 стакана воды), чтобы нейтрализовать кислоту. Если вы </a:t>
            </a:r>
            <a:r>
              <a:rPr lang="ru-RU" b="1" dirty="0" smtClean="0">
                <a:solidFill>
                  <a:srgbClr val="FF0000"/>
                </a:solidFill>
                <a:effectLst>
                  <a:glow rad="228600">
                    <a:schemeClr val="accent2">
                      <a:satMod val="175000"/>
                      <a:alpha val="40000"/>
                    </a:schemeClr>
                  </a:glow>
                </a:effectLst>
              </a:rPr>
              <a:t>обожглись щелочью</a:t>
            </a:r>
            <a:r>
              <a:rPr lang="ru-RU" b="1" dirty="0" smtClean="0">
                <a:solidFill>
                  <a:schemeClr val="tx2"/>
                </a:solidFill>
                <a:effectLst>
                  <a:glow rad="228600">
                    <a:schemeClr val="accent5">
                      <a:satMod val="175000"/>
                      <a:alpha val="40000"/>
                    </a:schemeClr>
                  </a:glow>
                </a:effectLst>
              </a:rPr>
              <a:t>, то обмойте поврежденный участок кожи раствором лимонной кислоты или уксуса.</a:t>
            </a:r>
          </a:p>
          <a:p>
            <a:pPr>
              <a:lnSpc>
                <a:spcPct val="150000"/>
              </a:lnSpc>
              <a:buFont typeface="Wingdings" pitchFamily="2" charset="2"/>
              <a:buChar char="Ø"/>
            </a:pPr>
            <a:endParaRPr lang="ru-RU" b="1" dirty="0" smtClean="0">
              <a:solidFill>
                <a:schemeClr val="tx2"/>
              </a:solidFill>
              <a:effectLst>
                <a:glow rad="228600">
                  <a:schemeClr val="accent5">
                    <a:satMod val="175000"/>
                    <a:alpha val="40000"/>
                  </a:schemeClr>
                </a:glow>
              </a:effectLst>
            </a:endParaRPr>
          </a:p>
          <a:p>
            <a:pPr>
              <a:lnSpc>
                <a:spcPct val="150000"/>
              </a:lnSpc>
              <a:buFont typeface="Wingdings" pitchFamily="2" charset="2"/>
              <a:buChar char="Ø"/>
            </a:pPr>
            <a:r>
              <a:rPr lang="ru-RU" b="1" dirty="0" smtClean="0">
                <a:solidFill>
                  <a:schemeClr val="tx2"/>
                </a:solidFill>
                <a:effectLst>
                  <a:glow rad="228600">
                    <a:schemeClr val="accent5">
                      <a:satMod val="175000"/>
                      <a:alpha val="40000"/>
                    </a:schemeClr>
                  </a:glow>
                </a:effectLst>
              </a:rPr>
              <a:t> наложить сухую марлевую повязку и обратиться к врачу.</a:t>
            </a:r>
          </a:p>
          <a:p>
            <a:endParaRPr lang="uk-UA" dirty="0"/>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10</a:t>
            </a:fld>
            <a:endParaRPr lang="uk-UA"/>
          </a:p>
        </p:txBody>
      </p:sp>
    </p:spTree>
    <p:extLst>
      <p:ext uri="{BB962C8B-B14F-4D97-AF65-F5344CB8AC3E}">
        <p14:creationId xmlns:p14="http://schemas.microsoft.com/office/powerpoint/2010/main" val="4008829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tx2"/>
                </a:solidFill>
                <a:effectLst>
                  <a:glow rad="228600">
                    <a:schemeClr val="accent1">
                      <a:satMod val="175000"/>
                      <a:alpha val="40000"/>
                    </a:schemeClr>
                  </a:glow>
                </a:effectLst>
              </a:rPr>
              <a:t>ЗАКЛЮЧЕНИЕ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Чаще  всего  ожоги происходят, из-за  не внимательности, не знания Техники пожарной безопасности и при не  правильной эксплуатация оборудования.  Важно знать элементарные  правила оказания первой помощи, иначе  ваша травма перейдёт более сложную степень повреждения, что повлечёт более тяжёлые последствия. Самое главное при получении травмы избавиться от источника повреждения согласно безопасного методам его обезвреживания. </a:t>
            </a:r>
            <a:r>
              <a:rPr lang="ru-RU" sz="1200" b="1" spc="5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При большой площади  полученного ожога, необходимо вызвать скорую медицинскую помощь(площадь ожога больше 5 ладоней пострадавшего (1 ладонь пострадавшего = 1% тела, Ожог дыхательных путей принимается равным за 30% ожога 1 степени).</a:t>
            </a:r>
          </a:p>
          <a:p>
            <a:endParaRPr lang="uk-UA"/>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11</a:t>
            </a:fld>
            <a:endParaRPr lang="uk-UA"/>
          </a:p>
        </p:txBody>
      </p:sp>
    </p:spTree>
    <p:extLst>
      <p:ext uri="{BB962C8B-B14F-4D97-AF65-F5344CB8AC3E}">
        <p14:creationId xmlns:p14="http://schemas.microsoft.com/office/powerpoint/2010/main" val="3554873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rgbClr val="0070C0"/>
                </a:solidFill>
                <a:effectLst>
                  <a:glow rad="228600">
                    <a:schemeClr val="accent5">
                      <a:satMod val="175000"/>
                      <a:alpha val="40000"/>
                    </a:schemeClr>
                  </a:glow>
                </a:effectLst>
                <a:cs typeface="Arial" pitchFamily="34" charset="0"/>
              </a:rPr>
              <a:t>ПЛАН</a:t>
            </a:r>
          </a:p>
          <a:p>
            <a:pPr marL="342900" indent="-342900" algn="just">
              <a:lnSpc>
                <a:spcPct val="150000"/>
              </a:lnSpc>
            </a:pPr>
            <a:r>
              <a:rPr lang="ru-RU" sz="1200" b="1" dirty="0" smtClean="0">
                <a:solidFill>
                  <a:srgbClr val="FF0000"/>
                </a:solidFill>
                <a:effectLst>
                  <a:glow rad="228600">
                    <a:schemeClr val="accent2">
                      <a:satMod val="175000"/>
                      <a:alpha val="40000"/>
                    </a:schemeClr>
                  </a:glow>
                </a:effectLst>
              </a:rPr>
              <a:t> ВВЕДЕНИЕ</a:t>
            </a:r>
          </a:p>
          <a:p>
            <a:pPr marL="342900" indent="-342900" algn="just">
              <a:lnSpc>
                <a:spcPct val="150000"/>
              </a:lnSpc>
              <a:buAutoNum type="arabicPeriod"/>
            </a:pPr>
            <a:r>
              <a:rPr lang="ru-RU" sz="1200" b="1" dirty="0" smtClean="0">
                <a:solidFill>
                  <a:srgbClr val="FF0000"/>
                </a:solidFill>
                <a:effectLst>
                  <a:glow rad="228600">
                    <a:schemeClr val="accent2">
                      <a:satMod val="175000"/>
                      <a:alpha val="40000"/>
                    </a:schemeClr>
                  </a:glow>
                </a:effectLst>
              </a:rPr>
              <a:t> Понятие. Виды ожогов</a:t>
            </a:r>
          </a:p>
          <a:p>
            <a:pPr marL="342900" indent="-342900" algn="just">
              <a:lnSpc>
                <a:spcPct val="150000"/>
              </a:lnSpc>
              <a:buAutoNum type="arabicPeriod"/>
            </a:pPr>
            <a:r>
              <a:rPr lang="ru-RU" sz="1200" b="1" dirty="0" smtClean="0">
                <a:solidFill>
                  <a:srgbClr val="FF0000"/>
                </a:solidFill>
                <a:effectLst>
                  <a:glow rad="228600">
                    <a:schemeClr val="accent2">
                      <a:satMod val="175000"/>
                      <a:alpha val="40000"/>
                    </a:schemeClr>
                  </a:glow>
                </a:effectLst>
              </a:rPr>
              <a:t> Первая помощь при ожогах</a:t>
            </a:r>
          </a:p>
          <a:p>
            <a:pPr marL="342900" indent="-342900" algn="just">
              <a:lnSpc>
                <a:spcPct val="150000"/>
              </a:lnSpc>
            </a:pPr>
            <a:r>
              <a:rPr lang="ru-RU" sz="1200" b="1" dirty="0" smtClean="0">
                <a:solidFill>
                  <a:srgbClr val="FF0000"/>
                </a:solidFill>
                <a:effectLst>
                  <a:glow rad="228600">
                    <a:schemeClr val="accent2">
                      <a:satMod val="175000"/>
                      <a:alpha val="40000"/>
                    </a:schemeClr>
                  </a:glow>
                </a:effectLst>
              </a:rPr>
              <a:t>        ЗАКЛЮЧЕНИЕ</a:t>
            </a:r>
          </a:p>
          <a:p>
            <a:endParaRPr lang="uk-UA" dirty="0"/>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2</a:t>
            </a:fld>
            <a:endParaRPr lang="uk-UA"/>
          </a:p>
        </p:txBody>
      </p:sp>
    </p:spTree>
    <p:extLst>
      <p:ext uri="{BB962C8B-B14F-4D97-AF65-F5344CB8AC3E}">
        <p14:creationId xmlns:p14="http://schemas.microsoft.com/office/powerpoint/2010/main" val="3721493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2"/>
                </a:solidFill>
                <a:effectLst>
                  <a:glow rad="228600">
                    <a:schemeClr val="accent5">
                      <a:satMod val="175000"/>
                      <a:alpha val="40000"/>
                    </a:schemeClr>
                  </a:glow>
                </a:effectLst>
                <a:latin typeface="+mn-lt"/>
                <a:ea typeface="+mn-ea"/>
                <a:cs typeface="Arial" pitchFamily="34" charset="0"/>
              </a:rPr>
              <a:t>ВВЕДЕНИЕ</a:t>
            </a:r>
          </a:p>
          <a:p>
            <a:pPr indent="457200" algn="just">
              <a:lnSpc>
                <a:spcPct val="150000"/>
              </a:lnSpc>
            </a:pPr>
            <a:r>
              <a:rPr lang="ru-RU" b="1" dirty="0" smtClean="0">
                <a:solidFill>
                  <a:srgbClr val="FF0000"/>
                </a:solidFill>
                <a:effectLst>
                  <a:glow rad="139700">
                    <a:schemeClr val="accent5">
                      <a:satMod val="175000"/>
                      <a:alpha val="40000"/>
                    </a:schemeClr>
                  </a:glow>
                </a:effectLst>
              </a:rPr>
              <a:t> </a:t>
            </a:r>
            <a:r>
              <a:rPr lang="ru-RU" b="1" kern="0" dirty="0" smtClean="0">
                <a:solidFill>
                  <a:srgbClr val="FF0000"/>
                </a:solidFill>
                <a:effectLst>
                  <a:glow rad="139700">
                    <a:schemeClr val="accent5">
                      <a:satMod val="175000"/>
                      <a:alpha val="40000"/>
                    </a:schemeClr>
                  </a:glow>
                </a:effectLst>
              </a:rPr>
              <a:t>Не раз людям приходится бывать в экстремальных ситуациях , когда требуется максимально собраться и принять верное решение, когда вы, ваши родные или просто посторонний человек нуждаются в оказании первой помощи при ожогах  и т.д.  </a:t>
            </a:r>
          </a:p>
          <a:p>
            <a:pPr indent="457200" algn="just">
              <a:lnSpc>
                <a:spcPct val="150000"/>
              </a:lnSpc>
            </a:pPr>
            <a:r>
              <a:rPr lang="ru-RU" b="1" kern="0" dirty="0" smtClean="0">
                <a:solidFill>
                  <a:srgbClr val="FF0000"/>
                </a:solidFill>
                <a:effectLst>
                  <a:glow rad="139700">
                    <a:schemeClr val="accent5">
                      <a:satMod val="175000"/>
                      <a:alpha val="40000"/>
                    </a:schemeClr>
                  </a:glow>
                </a:effectLst>
              </a:rPr>
              <a:t>В бытовых условиях это, ожог утюгом или при готовки пищи, на работе: электроплиты, приготовление продуктов питания на огне и горячие поверхности оборудования, также представляют  опасность получить ожог. Самое главное  быть готовым при получении ожога, правильно и грамотно оказать первую необходимую помощь.</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3</a:t>
            </a:fld>
            <a:endParaRPr lang="uk-UA"/>
          </a:p>
        </p:txBody>
      </p:sp>
    </p:spTree>
    <p:extLst>
      <p:ext uri="{BB962C8B-B14F-4D97-AF65-F5344CB8AC3E}">
        <p14:creationId xmlns:p14="http://schemas.microsoft.com/office/powerpoint/2010/main" val="998509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tx2"/>
                </a:solidFill>
                <a:effectLst>
                  <a:glow rad="228600">
                    <a:schemeClr val="accent5">
                      <a:satMod val="175000"/>
                      <a:alpha val="40000"/>
                    </a:schemeClr>
                  </a:glow>
                </a:effectLst>
              </a:rPr>
              <a:t>1.</a:t>
            </a:r>
            <a:r>
              <a:rPr lang="en-US" sz="1200" b="1" dirty="0" smtClean="0">
                <a:solidFill>
                  <a:schemeClr val="tx2"/>
                </a:solidFill>
                <a:effectLst>
                  <a:glow rad="228600">
                    <a:schemeClr val="accent5">
                      <a:satMod val="175000"/>
                      <a:alpha val="40000"/>
                    </a:schemeClr>
                  </a:glow>
                </a:effectLst>
              </a:rPr>
              <a:t> </a:t>
            </a:r>
            <a:r>
              <a:rPr lang="ru-RU" sz="1200" b="1" dirty="0" smtClean="0">
                <a:solidFill>
                  <a:schemeClr val="tx2"/>
                </a:solidFill>
                <a:effectLst>
                  <a:glow rad="228600">
                    <a:schemeClr val="accent5">
                      <a:satMod val="175000"/>
                      <a:alpha val="40000"/>
                    </a:schemeClr>
                  </a:glow>
                </a:effectLst>
              </a:rPr>
              <a:t>ПОНЯТИЕ. ВИДЫ ОЖОГОВ</a:t>
            </a:r>
          </a:p>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Ожог –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это одно из опасных повреждений кожи, слизистой оболочки, а также подлежащих тканей в результате воздействия более высоких температур (термический ожог), химических веществ (концентрированные кислоты, едкие щелочи - химический ожог), электротока (электротермический ожог) и ионизирующего излучения (лучевые ожоги)</a:t>
            </a:r>
            <a:endParaRPr lang="en-US" dirty="0" smtClean="0">
              <a:solidFill>
                <a:schemeClr val="tx2"/>
              </a:solidFill>
              <a:effectLst>
                <a:glow rad="228600">
                  <a:schemeClr val="accent5">
                    <a:satMod val="175000"/>
                    <a:alpha val="40000"/>
                  </a:schemeClr>
                </a:glow>
              </a:effectLst>
              <a:latin typeface="Arial" pitchFamily="34" charset="0"/>
              <a:cs typeface="Arial" pitchFamily="34" charset="0"/>
            </a:endParaRPr>
          </a:p>
          <a:p>
            <a:endParaRPr lang="en-US" dirty="0" smtClean="0">
              <a:solidFill>
                <a:schemeClr val="tx2"/>
              </a:solidFill>
              <a:effectLst>
                <a:glow rad="228600">
                  <a:schemeClr val="accent5">
                    <a:satMod val="175000"/>
                    <a:alpha val="40000"/>
                  </a:schemeClr>
                </a:glow>
              </a:effectLst>
              <a:latin typeface="Arial" pitchFamily="34" charset="0"/>
              <a:cs typeface="Arial" pitchFamily="34" charset="0"/>
            </a:endParaRPr>
          </a:p>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Термический ожог –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это ожог, который появляется вследствие воздействия на тело, пламени, прямого контакта кожи с предметами или жидкостями, нагретые до высоких температур.</a:t>
            </a:r>
          </a:p>
          <a:p>
            <a:endParaRPr lang="ru-RU" dirty="0" smtClean="0">
              <a:solidFill>
                <a:schemeClr val="tx2"/>
              </a:solidFill>
              <a:effectLst>
                <a:glow rad="228600">
                  <a:schemeClr val="accent5">
                    <a:satMod val="175000"/>
                    <a:alpha val="40000"/>
                  </a:schemeClr>
                </a:glow>
              </a:effectLst>
              <a:latin typeface="Arial" pitchFamily="34" charset="0"/>
              <a:cs typeface="Arial" pitchFamily="34" charset="0"/>
            </a:endParaRPr>
          </a:p>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Солнечный ожог –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это</a:t>
            </a:r>
            <a:r>
              <a:rPr lang="ru-RU" dirty="0" smtClean="0">
                <a:solidFill>
                  <a:srgbClr val="FF0000"/>
                </a:solidFill>
                <a:effectLst>
                  <a:glow rad="228600">
                    <a:schemeClr val="accent2">
                      <a:satMod val="175000"/>
                      <a:alpha val="40000"/>
                    </a:schemeClr>
                  </a:glow>
                </a:effectLst>
                <a:latin typeface="Arial" pitchFamily="34" charset="0"/>
                <a:cs typeface="Arial" pitchFamily="34" charset="0"/>
              </a:rPr>
              <a:t>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ожог, вызванный избыточным воздействием искусственного или солнечного УФ-излучения.</a:t>
            </a:r>
          </a:p>
          <a:p>
            <a:endParaRPr lang="ru-RU" dirty="0" smtClean="0">
              <a:solidFill>
                <a:schemeClr val="tx2"/>
              </a:solidFill>
              <a:effectLst>
                <a:glow rad="228600">
                  <a:schemeClr val="accent5">
                    <a:satMod val="175000"/>
                    <a:alpha val="40000"/>
                  </a:schemeClr>
                </a:glow>
              </a:effectLst>
              <a:latin typeface="Arial" pitchFamily="34" charset="0"/>
              <a:cs typeface="Arial" pitchFamily="34" charset="0"/>
            </a:endParaRPr>
          </a:p>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Химический ожог –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являются результатом воздействия на ткани (кожные покровы, слизистые оболочки) веществ, обладающих выраженным прижигающим свойством (крепкие кислоты, щелочи, соли тяжелых металлов, фосфор).</a:t>
            </a:r>
            <a:endParaRPr lang="en-US" dirty="0" smtClean="0">
              <a:solidFill>
                <a:schemeClr val="tx2"/>
              </a:solidFill>
              <a:effectLst>
                <a:glow rad="228600">
                  <a:schemeClr val="accent5">
                    <a:satMod val="175000"/>
                    <a:alpha val="40000"/>
                  </a:schemeClr>
                </a:glow>
              </a:effectLst>
              <a:latin typeface="Arial" pitchFamily="34" charset="0"/>
              <a:cs typeface="Arial" pitchFamily="34" charset="0"/>
            </a:endParaRPr>
          </a:p>
          <a:p>
            <a:endParaRPr lang="en-US" dirty="0" smtClean="0">
              <a:solidFill>
                <a:schemeClr val="tx2"/>
              </a:solidFill>
              <a:effectLst>
                <a:glow rad="228600">
                  <a:schemeClr val="accent5">
                    <a:satMod val="175000"/>
                    <a:alpha val="40000"/>
                  </a:schemeClr>
                </a:glow>
              </a:effectLst>
              <a:latin typeface="Arial" pitchFamily="34" charset="0"/>
              <a:cs typeface="Arial" pitchFamily="34" charset="0"/>
            </a:endParaRPr>
          </a:p>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Электротермический ожог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это ожог, полученный в результате воздействия электрического тока.</a:t>
            </a:r>
          </a:p>
          <a:p>
            <a:endParaRPr lang="uk-UA" dirty="0"/>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4</a:t>
            </a:fld>
            <a:endParaRPr lang="uk-UA"/>
          </a:p>
        </p:txBody>
      </p:sp>
    </p:spTree>
    <p:extLst>
      <p:ext uri="{BB962C8B-B14F-4D97-AF65-F5344CB8AC3E}">
        <p14:creationId xmlns:p14="http://schemas.microsoft.com/office/powerpoint/2010/main" val="3861987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dirty="0" smtClean="0">
                <a:solidFill>
                  <a:schemeClr val="tx2"/>
                </a:solidFill>
                <a:effectLst>
                  <a:glow rad="228600">
                    <a:schemeClr val="accent5">
                      <a:satMod val="175000"/>
                      <a:alpha val="40000"/>
                    </a:schemeClr>
                  </a:glow>
                </a:effectLst>
              </a:rPr>
              <a:t>2. Первая помощь при ожогах</a:t>
            </a:r>
          </a:p>
          <a:p>
            <a:pPr algn="ctr"/>
            <a:r>
              <a:rPr lang="ru-RU" b="1" dirty="0" smtClean="0">
                <a:solidFill>
                  <a:srgbClr val="FF0000"/>
                </a:solidFill>
              </a:rPr>
              <a:t>ТЕРМИЧЕСКИЙ ОЖОГ</a:t>
            </a:r>
          </a:p>
          <a:p>
            <a:endParaRPr lang="ru-RU" b="1" dirty="0" smtClean="0">
              <a:solidFill>
                <a:srgbClr val="FF0000"/>
              </a:solidFill>
            </a:endParaRPr>
          </a:p>
          <a:p>
            <a:pPr algn="ctr"/>
            <a:r>
              <a:rPr lang="ru-RU" sz="1200" b="1" dirty="0" smtClean="0">
                <a:solidFill>
                  <a:srgbClr val="FF0000"/>
                </a:solidFill>
              </a:rPr>
              <a:t>Признаки и симптомы ожогах:</a:t>
            </a:r>
          </a:p>
          <a:p>
            <a:pPr algn="ctr"/>
            <a:endParaRPr lang="ru-RU" sz="1200" b="1" dirty="0" smtClean="0">
              <a:solidFill>
                <a:srgbClr val="FF0000"/>
              </a:solidFill>
            </a:endParaRPr>
          </a:p>
          <a:p>
            <a:pPr marL="457200" indent="-457200">
              <a:buFont typeface="Wingdings" pitchFamily="2" charset="2"/>
              <a:buChar char="Ø"/>
            </a:pPr>
            <a:r>
              <a:rPr lang="ru-RU" sz="1200" b="1" dirty="0" smtClean="0">
                <a:ln/>
                <a:solidFill>
                  <a:schemeClr val="tx2"/>
                </a:solidFill>
              </a:rPr>
              <a:t>Боль</a:t>
            </a:r>
          </a:p>
          <a:p>
            <a:pPr marL="457200" indent="-457200">
              <a:buFont typeface="Wingdings" pitchFamily="2" charset="2"/>
              <a:buChar char="Ø"/>
            </a:pPr>
            <a:r>
              <a:rPr lang="ru-RU" sz="1200" b="1" dirty="0" smtClean="0">
                <a:ln/>
                <a:solidFill>
                  <a:schemeClr val="tx2"/>
                </a:solidFill>
              </a:rPr>
              <a:t>Покраснение кожи -</a:t>
            </a:r>
            <a:r>
              <a:rPr lang="ru-RU" sz="1200" b="1" dirty="0" smtClean="0">
                <a:ln/>
                <a:solidFill>
                  <a:schemeClr val="accent3"/>
                </a:solidFill>
              </a:rPr>
              <a:t> </a:t>
            </a:r>
            <a:r>
              <a:rPr lang="ru-RU" sz="1400" b="1" dirty="0" smtClean="0">
                <a:ln/>
                <a:solidFill>
                  <a:srgbClr val="FF0000"/>
                </a:solidFill>
              </a:rPr>
              <a:t>1 </a:t>
            </a:r>
            <a:r>
              <a:rPr lang="ru-RU" sz="1200" b="1" dirty="0" smtClean="0">
                <a:ln/>
                <a:solidFill>
                  <a:srgbClr val="FF0000"/>
                </a:solidFill>
              </a:rPr>
              <a:t>степень </a:t>
            </a:r>
          </a:p>
          <a:p>
            <a:pPr algn="ctr"/>
            <a:endParaRPr lang="ru-RU" sz="1200" b="1" dirty="0" smtClean="0">
              <a:solidFill>
                <a:srgbClr val="FF0000"/>
              </a:solidFill>
            </a:endParaRPr>
          </a:p>
          <a:p>
            <a:pPr algn="ctr"/>
            <a:endParaRPr lang="ru-RU" b="1" dirty="0" smtClean="0">
              <a:solidFill>
                <a:srgbClr val="FF0000"/>
              </a:solidFill>
            </a:endParaRPr>
          </a:p>
          <a:p>
            <a:endParaRPr lang="uk-UA" dirty="0"/>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5</a:t>
            </a:fld>
            <a:endParaRPr lang="uk-UA"/>
          </a:p>
        </p:txBody>
      </p:sp>
    </p:spTree>
    <p:extLst>
      <p:ext uri="{BB962C8B-B14F-4D97-AF65-F5344CB8AC3E}">
        <p14:creationId xmlns:p14="http://schemas.microsoft.com/office/powerpoint/2010/main" val="1101689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ln/>
                <a:solidFill>
                  <a:schemeClr val="tx2"/>
                </a:solidFill>
              </a:rPr>
              <a:t> </a:t>
            </a:r>
            <a:r>
              <a:rPr lang="ru-RU" sz="1200" b="1" dirty="0" smtClean="0">
                <a:ln/>
                <a:solidFill>
                  <a:schemeClr val="tx2"/>
                </a:solidFill>
              </a:rPr>
              <a:t>Появились волдыри - </a:t>
            </a:r>
            <a:r>
              <a:rPr lang="ru-RU" sz="1200" b="1" dirty="0" smtClean="0">
                <a:ln/>
                <a:solidFill>
                  <a:srgbClr val="FF0000"/>
                </a:solidFill>
              </a:rPr>
              <a:t>2  степень </a:t>
            </a:r>
            <a:r>
              <a:rPr lang="ru-RU" sz="1200" b="1" dirty="0" smtClean="0">
                <a:ln/>
                <a:solidFill>
                  <a:schemeClr val="tx2"/>
                </a:solidFill>
              </a:rPr>
              <a:t/>
            </a:r>
            <a:br>
              <a:rPr lang="ru-RU" sz="1200" b="1" dirty="0" smtClean="0">
                <a:ln/>
                <a:solidFill>
                  <a:schemeClr val="tx2"/>
                </a:solidFill>
              </a:rPr>
            </a:br>
            <a:r>
              <a:rPr lang="ru-RU" dirty="0" smtClean="0">
                <a:ln/>
                <a:solidFill>
                  <a:schemeClr val="tx2"/>
                </a:solidFill>
              </a:rPr>
              <a:t> </a:t>
            </a:r>
            <a:r>
              <a:rPr lang="ru-RU" sz="1200" b="1" dirty="0" smtClean="0">
                <a:ln/>
                <a:solidFill>
                  <a:schemeClr val="tx2"/>
                </a:solidFill>
              </a:rPr>
              <a:t>Раны, волдыри лопнули - </a:t>
            </a:r>
            <a:r>
              <a:rPr lang="ru-RU" sz="1200" b="1" i="1" dirty="0" smtClean="0">
                <a:ln/>
                <a:solidFill>
                  <a:srgbClr val="FF0000"/>
                </a:solidFill>
              </a:rPr>
              <a:t>3 степе</a:t>
            </a:r>
            <a:r>
              <a:rPr lang="ru-RU" sz="1200" b="1" dirty="0" smtClean="0">
                <a:ln/>
                <a:solidFill>
                  <a:srgbClr val="FF0000"/>
                </a:solidFill>
              </a:rPr>
              <a:t>нь </a:t>
            </a:r>
            <a:endParaRPr lang="uk-UA" dirty="0"/>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6</a:t>
            </a:fld>
            <a:endParaRPr lang="uk-UA"/>
          </a:p>
        </p:txBody>
      </p:sp>
    </p:spTree>
    <p:extLst>
      <p:ext uri="{BB962C8B-B14F-4D97-AF65-F5344CB8AC3E}">
        <p14:creationId xmlns:p14="http://schemas.microsoft.com/office/powerpoint/2010/main" val="4146769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b="1" dirty="0" smtClean="0">
                <a:solidFill>
                  <a:schemeClr val="tx2"/>
                </a:solidFill>
              </a:rPr>
              <a:t> обугливание и отсутствие чувствительности - </a:t>
            </a:r>
            <a:r>
              <a:rPr lang="ru-RU" sz="1200" b="1" dirty="0" smtClean="0">
                <a:solidFill>
                  <a:srgbClr val="FF0000"/>
                </a:solidFill>
              </a:rPr>
              <a:t>4</a:t>
            </a:r>
            <a:r>
              <a:rPr lang="ru-RU" sz="1200" b="1" dirty="0" smtClean="0">
                <a:solidFill>
                  <a:srgbClr val="FFC000"/>
                </a:solidFill>
              </a:rPr>
              <a:t> </a:t>
            </a:r>
            <a:r>
              <a:rPr lang="ru-RU" sz="1200" b="1" dirty="0" smtClean="0">
                <a:solidFill>
                  <a:srgbClr val="FF0000"/>
                </a:solidFill>
              </a:rPr>
              <a:t>степень</a:t>
            </a:r>
            <a:endParaRPr lang="en-US" sz="1200" b="1"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u="sng" dirty="0" smtClean="0">
                <a:solidFill>
                  <a:srgbClr val="FF0000"/>
                </a:solidFill>
              </a:rPr>
              <a:t>Что нужно делать:</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Убрать поражающий фактор!</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Охладить место ожога </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1 и 2 степень - охлаждать проточной водой 10 - 15 мин </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3 и 4 - чистая влажная повязка, потом охладить с повязкой в стоячей воде </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закрыть влажной повязкой </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покой и противошоковые меры</a:t>
            </a:r>
          </a:p>
          <a:p>
            <a:pPr indent="-457200" algn="just">
              <a:lnSpc>
                <a:spcPct val="150000"/>
              </a:lnSpc>
              <a:buFont typeface="Wingdings" pitchFamily="2" charset="2"/>
              <a:buChar char="Ø"/>
            </a:pPr>
            <a:r>
              <a:rPr lang="ru-RU" b="1" dirty="0" smtClean="0">
                <a:ln w="11430"/>
                <a:solidFill>
                  <a:schemeClr val="tx2"/>
                </a:solidFill>
                <a:effectLst>
                  <a:glow rad="228600">
                    <a:schemeClr val="accent5">
                      <a:satMod val="175000"/>
                      <a:alpha val="40000"/>
                    </a:schemeClr>
                  </a:glow>
                  <a:outerShdw blurRad="50800" dist="39000" dir="5460000" algn="tl">
                    <a:srgbClr val="000000">
                      <a:alpha val="38000"/>
                    </a:srgbClr>
                  </a:outerShdw>
                </a:effectLst>
              </a:rPr>
              <a:t>Снять все вещи с обожженного участка тела: одежду, пояс, часы, кольца и прочие вещи. Прилипшую одежду отрезать вокруг, нельзя отрывать от ожога.</a:t>
            </a:r>
          </a:p>
          <a:p>
            <a:pPr marL="342900" indent="-457200">
              <a:buFont typeface="Wingdings" pitchFamily="2" charset="2"/>
              <a:buChar char="Ø"/>
            </a:pPr>
            <a:endParaRPr lang="ru-RU" b="1" dirty="0" smtClean="0">
              <a:ln/>
              <a:solidFill>
                <a:schemeClr val="tx2"/>
              </a:solidFill>
              <a:effectLst>
                <a:glow rad="228600">
                  <a:schemeClr val="accent5">
                    <a:satMod val="175000"/>
                    <a:alpha val="40000"/>
                  </a:schemeClr>
                </a:glow>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b="1" u="sng" dirty="0" smtClean="0">
                <a:solidFill>
                  <a:srgbClr val="FF0000"/>
                </a:solidFill>
              </a:rPr>
              <a:t>Чего делать нельзя:</a:t>
            </a:r>
          </a:p>
          <a:p>
            <a:pPr marL="342900" indent="-342900">
              <a:buFont typeface="Wingdings" pitchFamily="2" charset="2"/>
              <a:buChar char="Ø"/>
            </a:pPr>
            <a:r>
              <a:rPr lang="ru-RU" b="1" dirty="0" smtClean="0">
                <a:ln/>
                <a:solidFill>
                  <a:schemeClr val="tx2"/>
                </a:solidFill>
              </a:rPr>
              <a:t>Смазывать любым маслом, кремом, мазью, белком и т.п., наносить пену (</a:t>
            </a:r>
            <a:r>
              <a:rPr lang="ru-RU" b="1" dirty="0" err="1" smtClean="0">
                <a:ln/>
                <a:solidFill>
                  <a:schemeClr val="tx2"/>
                </a:solidFill>
              </a:rPr>
              <a:t>пантенол</a:t>
            </a:r>
            <a:r>
              <a:rPr lang="ru-RU" b="1" dirty="0" smtClean="0">
                <a:ln/>
                <a:solidFill>
                  <a:schemeClr val="tx2"/>
                </a:solidFill>
              </a:rPr>
              <a:t>) на только что обожженное.</a:t>
            </a:r>
          </a:p>
          <a:p>
            <a:pPr marL="342900" indent="-342900">
              <a:buFont typeface="Wingdings" pitchFamily="2" charset="2"/>
              <a:buChar char="Ø"/>
            </a:pPr>
            <a:r>
              <a:rPr lang="ru-RU" b="1" dirty="0" smtClean="0">
                <a:ln/>
                <a:solidFill>
                  <a:schemeClr val="tx2"/>
                </a:solidFill>
              </a:rPr>
              <a:t>Отрывать прилипшую одежду. </a:t>
            </a:r>
          </a:p>
          <a:p>
            <a:pPr marL="342900" indent="-342900">
              <a:buFont typeface="Wingdings" pitchFamily="2" charset="2"/>
              <a:buChar char="Ø"/>
            </a:pPr>
            <a:r>
              <a:rPr lang="ru-RU" b="1" dirty="0" smtClean="0">
                <a:ln/>
                <a:solidFill>
                  <a:schemeClr val="tx2"/>
                </a:solidFill>
              </a:rPr>
              <a:t>Прокалывать пузыри. </a:t>
            </a:r>
          </a:p>
          <a:p>
            <a:pPr marL="342900" indent="-342900">
              <a:buFont typeface="Wingdings" pitchFamily="2" charset="2"/>
              <a:buChar char="Ø"/>
            </a:pPr>
            <a:r>
              <a:rPr lang="ru-RU" b="1" dirty="0" smtClean="0">
                <a:ln/>
                <a:solidFill>
                  <a:schemeClr val="tx2"/>
                </a:solidFill>
              </a:rPr>
              <a:t>Мочиться (писать) на ожог.</a:t>
            </a:r>
          </a:p>
          <a:p>
            <a:endParaRPr lang="uk-UA" dirty="0"/>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7</a:t>
            </a:fld>
            <a:endParaRPr lang="uk-UA"/>
          </a:p>
        </p:txBody>
      </p:sp>
    </p:spTree>
    <p:extLst>
      <p:ext uri="{BB962C8B-B14F-4D97-AF65-F5344CB8AC3E}">
        <p14:creationId xmlns:p14="http://schemas.microsoft.com/office/powerpoint/2010/main" val="250170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dirty="0" smtClean="0">
                <a:solidFill>
                  <a:srgbClr val="FF0000"/>
                </a:solidFill>
              </a:rPr>
              <a:t>Электротермический ожог</a:t>
            </a:r>
            <a:endParaRPr lang="en-US" sz="1200" dirty="0" smtClean="0">
              <a:solidFill>
                <a:srgbClr val="FF0000"/>
              </a:solidFill>
            </a:endParaRPr>
          </a:p>
          <a:p>
            <a:r>
              <a:rPr lang="ru-RU" sz="1200" b="1" dirty="0" smtClean="0">
                <a:solidFill>
                  <a:schemeClr val="tx2"/>
                </a:solidFill>
                <a:effectLst>
                  <a:glow rad="228600">
                    <a:schemeClr val="accent5">
                      <a:satMod val="175000"/>
                      <a:alpha val="40000"/>
                    </a:schemeClr>
                  </a:glow>
                </a:effectLst>
              </a:rPr>
              <a:t> Самое главное при этом виде ожога вывести пострадавшего из зоны воздействия тока: обесточить источник поражения либо постараться оттащить человека с помощью любого предмета, не проводящего электрический ток. Далее необходимо следовать тем же правилам оказания первой помощи, что и при термических ожогах.</a:t>
            </a:r>
            <a:endParaRPr lang="ru-RU" sz="1200" dirty="0">
              <a:solidFill>
                <a:srgbClr val="FF0000"/>
              </a:solidFill>
            </a:endParaRPr>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8</a:t>
            </a:fld>
            <a:endParaRPr lang="uk-UA"/>
          </a:p>
        </p:txBody>
      </p:sp>
    </p:spTree>
    <p:extLst>
      <p:ext uri="{BB962C8B-B14F-4D97-AF65-F5344CB8AC3E}">
        <p14:creationId xmlns:p14="http://schemas.microsoft.com/office/powerpoint/2010/main" val="127000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FF0000"/>
                </a:solidFill>
              </a:rPr>
              <a:t>Солнечный ожог</a:t>
            </a:r>
          </a:p>
          <a:p>
            <a:pPr>
              <a:buFont typeface="Wingdings" pitchFamily="2" charset="2"/>
              <a:buChar char="Ø"/>
            </a:pPr>
            <a:r>
              <a:rPr lang="ru-RU" sz="1200" b="1" dirty="0" smtClean="0">
                <a:solidFill>
                  <a:schemeClr val="tx2"/>
                </a:solidFill>
                <a:effectLst>
                  <a:glow rad="228600">
                    <a:schemeClr val="accent5">
                      <a:satMod val="175000"/>
                      <a:alpha val="40000"/>
                    </a:schemeClr>
                  </a:glow>
                </a:effectLst>
              </a:rPr>
              <a:t> Принять холодный или прохладный душ.</a:t>
            </a:r>
          </a:p>
          <a:p>
            <a:pPr>
              <a:buFont typeface="Wingdings" pitchFamily="2" charset="2"/>
              <a:buChar char="Ø"/>
            </a:pPr>
            <a:endParaRPr lang="ru-RU" sz="1200" b="1" dirty="0" smtClean="0">
              <a:solidFill>
                <a:schemeClr val="tx2"/>
              </a:solidFill>
              <a:effectLst>
                <a:glow rad="228600">
                  <a:schemeClr val="accent5">
                    <a:satMod val="175000"/>
                    <a:alpha val="40000"/>
                  </a:schemeClr>
                </a:glow>
              </a:effectLst>
            </a:endParaRPr>
          </a:p>
          <a:p>
            <a:pPr>
              <a:buFont typeface="Wingdings" pitchFamily="2" charset="2"/>
              <a:buChar char="Ø"/>
            </a:pPr>
            <a:r>
              <a:rPr lang="ru-RU" sz="1200" b="1" dirty="0" smtClean="0">
                <a:solidFill>
                  <a:schemeClr val="tx2"/>
                </a:solidFill>
                <a:effectLst>
                  <a:glow rad="228600">
                    <a:schemeClr val="accent5">
                      <a:satMod val="175000"/>
                      <a:alpha val="40000"/>
                    </a:schemeClr>
                  </a:glow>
                </a:effectLst>
              </a:rPr>
              <a:t>  Необходимо пить много жидкости (чай, молоко, морс) для восстановления баланса воды в организме.</a:t>
            </a:r>
          </a:p>
          <a:p>
            <a:pPr>
              <a:buFont typeface="Wingdings" pitchFamily="2" charset="2"/>
              <a:buChar char="Ø"/>
            </a:pPr>
            <a:endParaRPr lang="ru-RU" sz="1200" b="1" dirty="0" smtClean="0">
              <a:solidFill>
                <a:schemeClr val="tx2"/>
              </a:solidFill>
              <a:effectLst>
                <a:glow rad="228600">
                  <a:schemeClr val="accent5">
                    <a:satMod val="175000"/>
                    <a:alpha val="40000"/>
                  </a:schemeClr>
                </a:glow>
              </a:effectLst>
            </a:endParaRPr>
          </a:p>
          <a:p>
            <a:pPr>
              <a:buFont typeface="Wingdings" pitchFamily="2" charset="2"/>
              <a:buChar char="Ø"/>
            </a:pPr>
            <a:r>
              <a:rPr lang="ru-RU" sz="1200" b="1" dirty="0" smtClean="0">
                <a:solidFill>
                  <a:schemeClr val="tx2"/>
                </a:solidFill>
                <a:effectLst>
                  <a:glow rad="228600">
                    <a:schemeClr val="accent5">
                      <a:satMod val="175000"/>
                      <a:alpha val="40000"/>
                    </a:schemeClr>
                  </a:glow>
                </a:effectLst>
              </a:rPr>
              <a:t> Смазать кожу борным вазелином или сделать компресс из раствора календулы (в холодной воде в пропорции 1:10).</a:t>
            </a:r>
          </a:p>
          <a:p>
            <a:pPr>
              <a:buFont typeface="Wingdings" pitchFamily="2" charset="2"/>
              <a:buChar char="Ø"/>
            </a:pPr>
            <a:endParaRPr lang="ru-RU" sz="1200" b="1" dirty="0" smtClean="0">
              <a:solidFill>
                <a:schemeClr val="tx2"/>
              </a:solidFill>
              <a:effectLst>
                <a:glow rad="228600">
                  <a:schemeClr val="accent5">
                    <a:satMod val="175000"/>
                    <a:alpha val="40000"/>
                  </a:schemeClr>
                </a:glow>
              </a:effectLst>
            </a:endParaRPr>
          </a:p>
          <a:p>
            <a:pPr>
              <a:buFont typeface="Wingdings" pitchFamily="2" charset="2"/>
              <a:buChar char="Ø"/>
            </a:pPr>
            <a:r>
              <a:rPr lang="ru-RU" sz="1200" b="1" dirty="0" smtClean="0">
                <a:solidFill>
                  <a:schemeClr val="tx2"/>
                </a:solidFill>
                <a:effectLst>
                  <a:glow rad="228600">
                    <a:schemeClr val="accent5">
                      <a:satMod val="175000"/>
                      <a:alpha val="40000"/>
                    </a:schemeClr>
                  </a:glow>
                </a:effectLst>
              </a:rPr>
              <a:t> если поднялась температура, необходимо выпить любое жаропонижающее средство.</a:t>
            </a:r>
          </a:p>
          <a:p>
            <a:pPr>
              <a:buFont typeface="Wingdings" pitchFamily="2" charset="2"/>
              <a:buChar char="Ø"/>
            </a:pPr>
            <a:endParaRPr lang="ru-RU" sz="1200" b="1" dirty="0" smtClean="0">
              <a:solidFill>
                <a:schemeClr val="tx2"/>
              </a:solidFill>
            </a:endParaRPr>
          </a:p>
          <a:p>
            <a:endParaRPr lang="uk-UA" dirty="0"/>
          </a:p>
        </p:txBody>
      </p:sp>
      <p:sp>
        <p:nvSpPr>
          <p:cNvPr id="4" name="Місце для номера слайда 3"/>
          <p:cNvSpPr>
            <a:spLocks noGrp="1"/>
          </p:cNvSpPr>
          <p:nvPr>
            <p:ph type="sldNum" sz="quarter" idx="10"/>
          </p:nvPr>
        </p:nvSpPr>
        <p:spPr/>
        <p:txBody>
          <a:bodyPr/>
          <a:lstStyle/>
          <a:p>
            <a:fld id="{5FA311FE-434C-4512-B200-5EF8C1DADEEA}" type="slidenum">
              <a:rPr lang="uk-UA" smtClean="0"/>
              <a:t>9</a:t>
            </a:fld>
            <a:endParaRPr lang="uk-UA"/>
          </a:p>
        </p:txBody>
      </p:sp>
    </p:spTree>
    <p:extLst>
      <p:ext uri="{BB962C8B-B14F-4D97-AF65-F5344CB8AC3E}">
        <p14:creationId xmlns:p14="http://schemas.microsoft.com/office/powerpoint/2010/main" val="440300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261F2B1-A707-4DF2-9AB5-61384F195A91}" type="datetime1">
              <a:rPr lang="ru-RU" smtClean="0"/>
              <a:t>12.05.2015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684F17-F906-42A7-A017-93A97CB288AC}" type="datetime1">
              <a:rPr lang="ru-RU" smtClean="0"/>
              <a:t>12.05.2015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23E452-743E-43E4-8B53-D216C9266091}" type="datetime1">
              <a:rPr lang="ru-RU" smtClean="0"/>
              <a:t>12.05.2015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937AEEA-D915-480B-8C31-BDF1243EDC94}" type="datetime1">
              <a:rPr lang="ru-RU" smtClean="0"/>
              <a:t>12.05.2015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28CC8B5-3A42-4DA3-B465-D18B1DC433CA}" type="datetime1">
              <a:rPr lang="ru-RU" smtClean="0"/>
              <a:t>12.05.2015</a:t>
            </a:fld>
            <a:endParaRPr lang="ru-RU"/>
          </a:p>
        </p:txBody>
      </p:sp>
      <p:sp>
        <p:nvSpPr>
          <p:cNvPr id="5" name="Нижний колонтитул 4"/>
          <p:cNvSpPr>
            <a:spLocks noGrp="1"/>
          </p:cNvSpPr>
          <p:nvPr>
            <p:ph type="ftr" sz="quarter" idx="11"/>
          </p:nvPr>
        </p:nvSpPr>
        <p:spPr/>
        <p:txBody>
          <a:bodyPr/>
          <a:lstStyle/>
          <a:p>
            <a:r>
              <a:rPr lang="pl-PL" smtClean="0"/>
              <a:t>www.sliderpoint.org</a:t>
            </a:r>
            <a:endParaRPr lang="ru-RU"/>
          </a:p>
        </p:txBody>
      </p:sp>
      <p:sp>
        <p:nvSpPr>
          <p:cNvPr id="6" name="Номер слайда 5"/>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BE186D0-7ACC-4639-AD83-290719120929}" type="datetime1">
              <a:rPr lang="ru-RU" smtClean="0"/>
              <a:t>12.05.2015</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E838D2F-092F-4451-BD3B-A16EA5F2C6A8}" type="datetime1">
              <a:rPr lang="ru-RU" smtClean="0"/>
              <a:t>12.05.2015</a:t>
            </a:fld>
            <a:endParaRPr lang="ru-RU"/>
          </a:p>
        </p:txBody>
      </p:sp>
      <p:sp>
        <p:nvSpPr>
          <p:cNvPr id="8" name="Нижний колонтитул 7"/>
          <p:cNvSpPr>
            <a:spLocks noGrp="1"/>
          </p:cNvSpPr>
          <p:nvPr>
            <p:ph type="ftr" sz="quarter" idx="11"/>
          </p:nvPr>
        </p:nvSpPr>
        <p:spPr/>
        <p:txBody>
          <a:bodyPr/>
          <a:lstStyle/>
          <a:p>
            <a:r>
              <a:rPr lang="pl-PL" smtClean="0"/>
              <a:t>www.sliderpoint.org</a:t>
            </a:r>
            <a:endParaRPr lang="ru-RU"/>
          </a:p>
        </p:txBody>
      </p:sp>
      <p:sp>
        <p:nvSpPr>
          <p:cNvPr id="9" name="Номер слайда 8"/>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D8C6366-057F-4FDA-9081-3D44488C7F08}" type="datetime1">
              <a:rPr lang="ru-RU" smtClean="0"/>
              <a:t>12.05.2015</a:t>
            </a:fld>
            <a:endParaRPr lang="ru-RU"/>
          </a:p>
        </p:txBody>
      </p:sp>
      <p:sp>
        <p:nvSpPr>
          <p:cNvPr id="4" name="Нижний колонтитул 3"/>
          <p:cNvSpPr>
            <a:spLocks noGrp="1"/>
          </p:cNvSpPr>
          <p:nvPr>
            <p:ph type="ftr" sz="quarter" idx="11"/>
          </p:nvPr>
        </p:nvSpPr>
        <p:spPr/>
        <p:txBody>
          <a:bodyPr/>
          <a:lstStyle/>
          <a:p>
            <a:r>
              <a:rPr lang="pl-PL" smtClean="0"/>
              <a:t>www.sliderpoint.org</a:t>
            </a:r>
            <a:endParaRPr lang="ru-RU"/>
          </a:p>
        </p:txBody>
      </p:sp>
      <p:sp>
        <p:nvSpPr>
          <p:cNvPr id="5" name="Номер слайда 4"/>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15464CB-B926-4A17-B9CB-2E884D9E735D}" type="datetime1">
              <a:rPr lang="ru-RU" smtClean="0"/>
              <a:t>12.05.2015</a:t>
            </a:fld>
            <a:endParaRPr lang="ru-RU"/>
          </a:p>
        </p:txBody>
      </p:sp>
      <p:sp>
        <p:nvSpPr>
          <p:cNvPr id="3" name="Нижний колонтитул 2"/>
          <p:cNvSpPr>
            <a:spLocks noGrp="1"/>
          </p:cNvSpPr>
          <p:nvPr>
            <p:ph type="ftr" sz="quarter" idx="11"/>
          </p:nvPr>
        </p:nvSpPr>
        <p:spPr/>
        <p:txBody>
          <a:bodyPr/>
          <a:lstStyle/>
          <a:p>
            <a:r>
              <a:rPr lang="pl-PL" smtClean="0"/>
              <a:t>www.sliderpoint.org</a:t>
            </a:r>
            <a:endParaRPr lang="ru-RU"/>
          </a:p>
        </p:txBody>
      </p:sp>
      <p:sp>
        <p:nvSpPr>
          <p:cNvPr id="4" name="Номер слайда 3"/>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794CA0-E10A-4C14-BC3B-4D590B40055A}" type="datetime1">
              <a:rPr lang="ru-RU" smtClean="0"/>
              <a:t>12.05.2015</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9895E97-0104-4457-9F29-015D0070F3E4}" type="datetime1">
              <a:rPr lang="ru-RU" smtClean="0"/>
              <a:t>12.05.2015</a:t>
            </a:fld>
            <a:endParaRPr lang="ru-RU"/>
          </a:p>
        </p:txBody>
      </p:sp>
      <p:sp>
        <p:nvSpPr>
          <p:cNvPr id="6" name="Нижний колонтитул 5"/>
          <p:cNvSpPr>
            <a:spLocks noGrp="1"/>
          </p:cNvSpPr>
          <p:nvPr>
            <p:ph type="ftr" sz="quarter" idx="11"/>
          </p:nvPr>
        </p:nvSpPr>
        <p:spPr/>
        <p:txBody>
          <a:bodyPr/>
          <a:lstStyle/>
          <a:p>
            <a:r>
              <a:rPr lang="pl-PL" smtClean="0"/>
              <a:t>www.sliderpoint.org</a:t>
            </a:r>
            <a:endParaRPr lang="ru-RU"/>
          </a:p>
        </p:txBody>
      </p:sp>
      <p:sp>
        <p:nvSpPr>
          <p:cNvPr id="7" name="Номер слайда 6"/>
          <p:cNvSpPr>
            <a:spLocks noGrp="1"/>
          </p:cNvSpPr>
          <p:nvPr>
            <p:ph type="sldNum" sz="quarter" idx="12"/>
          </p:nvPr>
        </p:nvSpPr>
        <p:spPr/>
        <p:txBody>
          <a:bodyPr/>
          <a:lstStyle/>
          <a:p>
            <a:fld id="{57F1155F-2809-418C-904E-F468F630259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1D089C-EB80-4344-8CBE-2395AF331852}" type="datetime1">
              <a:rPr lang="ru-RU" smtClean="0"/>
              <a:t>12.05.2015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l-PL" smtClean="0"/>
              <a:t>www.sliderpoint.org</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F1155F-2809-418C-904E-F468F630259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539320" y="1202091"/>
            <a:ext cx="4405020" cy="4239503"/>
          </a:xfrm>
          <a:prstGeom prst="plus">
            <a:avLst/>
          </a:prstGeom>
          <a:solidFill>
            <a:schemeClr val="accent2">
              <a:lumMod val="60000"/>
              <a:lumOff val="40000"/>
            </a:schemeClr>
          </a:soli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6" name="Прямоугольник 5"/>
          <p:cNvSpPr/>
          <p:nvPr/>
        </p:nvSpPr>
        <p:spPr>
          <a:xfrm>
            <a:off x="857224" y="928670"/>
            <a:ext cx="7929618" cy="5509200"/>
          </a:xfrm>
          <a:prstGeom prst="rect">
            <a:avLst/>
          </a:prstGeom>
        </p:spPr>
        <p:txBody>
          <a:bodyPr wrap="square">
            <a:spAutoFit/>
          </a:bodyPr>
          <a:lstStyle/>
          <a:p>
            <a:pPr algn="ctr"/>
            <a:r>
              <a:rPr lang="ru-RU" sz="8800" b="1" i="1" spc="50" dirty="0" smtClean="0">
                <a:ln w="11430"/>
                <a:solidFill>
                  <a:srgbClr val="FF0000"/>
                </a:solidFill>
                <a:effectLst>
                  <a:outerShdw blurRad="76200" dist="50800" dir="5400000" algn="tl" rotWithShape="0">
                    <a:srgbClr val="000000">
                      <a:alpha val="65000"/>
                    </a:srgbClr>
                  </a:outerShdw>
                </a:effectLst>
              </a:rPr>
              <a:t>Скорая медицинская помощь при ожоге</a:t>
            </a:r>
            <a:endParaRPr lang="ru-RU" sz="8800" b="1"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TextBox 2"/>
          <p:cNvSpPr txBox="1"/>
          <p:nvPr/>
        </p:nvSpPr>
        <p:spPr>
          <a:xfrm>
            <a:off x="3500430" y="285728"/>
            <a:ext cx="3500462" cy="523220"/>
          </a:xfrm>
          <a:prstGeom prst="rect">
            <a:avLst/>
          </a:prstGeom>
          <a:noFill/>
        </p:spPr>
        <p:txBody>
          <a:bodyPr wrap="square" rtlCol="0">
            <a:spAutoFit/>
          </a:bodyPr>
          <a:lstStyle/>
          <a:p>
            <a:r>
              <a:rPr lang="ru-RU" sz="2800" dirty="0" smtClean="0">
                <a:solidFill>
                  <a:srgbClr val="FF0000"/>
                </a:solidFill>
              </a:rPr>
              <a:t>Химический ожог</a:t>
            </a:r>
            <a:endParaRPr lang="ru-RU" sz="2800" dirty="0">
              <a:solidFill>
                <a:srgbClr val="FF0000"/>
              </a:solidFill>
            </a:endParaRPr>
          </a:p>
        </p:txBody>
      </p:sp>
      <p:sp>
        <p:nvSpPr>
          <p:cNvPr id="5" name="Прямоугольник 4"/>
          <p:cNvSpPr/>
          <p:nvPr/>
        </p:nvSpPr>
        <p:spPr>
          <a:xfrm>
            <a:off x="642910" y="1000109"/>
            <a:ext cx="8286808" cy="5632311"/>
          </a:xfrm>
          <a:prstGeom prst="rect">
            <a:avLst/>
          </a:prstGeom>
        </p:spPr>
        <p:txBody>
          <a:bodyPr wrap="square">
            <a:spAutoFit/>
          </a:bodyPr>
          <a:lstStyle/>
          <a:p>
            <a:pPr>
              <a:buFont typeface="Wingdings" pitchFamily="2" charset="2"/>
              <a:buChar char="Ø"/>
            </a:pPr>
            <a:r>
              <a:rPr lang="ru-RU" b="1" dirty="0" smtClean="0">
                <a:solidFill>
                  <a:schemeClr val="tx2"/>
                </a:solidFill>
                <a:effectLst>
                  <a:glow rad="228600">
                    <a:schemeClr val="accent5">
                      <a:satMod val="175000"/>
                      <a:alpha val="40000"/>
                    </a:schemeClr>
                  </a:glow>
                </a:effectLst>
              </a:rPr>
              <a:t>   снять пропитанную химическими веществами одежду.</a:t>
            </a:r>
          </a:p>
          <a:p>
            <a:pPr>
              <a:buFont typeface="Wingdings" pitchFamily="2" charset="2"/>
              <a:buChar char="Ø"/>
            </a:pPr>
            <a:endParaRPr lang="ru-RU" b="1" dirty="0">
              <a:solidFill>
                <a:schemeClr val="tx2"/>
              </a:solidFill>
              <a:effectLst>
                <a:glow rad="228600">
                  <a:schemeClr val="accent5">
                    <a:satMod val="175000"/>
                    <a:alpha val="40000"/>
                  </a:schemeClr>
                </a:glow>
              </a:effectLst>
            </a:endParaRPr>
          </a:p>
          <a:p>
            <a:pPr>
              <a:buFont typeface="Wingdings" pitchFamily="2" charset="2"/>
              <a:buChar char="Ø"/>
            </a:pPr>
            <a:r>
              <a:rPr lang="ru-RU" b="1" dirty="0" smtClean="0">
                <a:solidFill>
                  <a:schemeClr val="tx2"/>
                </a:solidFill>
                <a:effectLst>
                  <a:glow rad="228600">
                    <a:schemeClr val="accent5">
                      <a:satMod val="175000"/>
                      <a:alpha val="40000"/>
                    </a:schemeClr>
                  </a:glow>
                </a:effectLst>
              </a:rPr>
              <a:t>   обильно промыть обожженные участки тела под струей воды</a:t>
            </a:r>
          </a:p>
          <a:p>
            <a:pPr>
              <a:buFont typeface="Wingdings" pitchFamily="2" charset="2"/>
              <a:buChar char="Ø"/>
            </a:pPr>
            <a:endParaRPr lang="ru-RU" b="1" dirty="0">
              <a:solidFill>
                <a:schemeClr val="tx2"/>
              </a:solidFill>
              <a:effectLst>
                <a:glow rad="228600">
                  <a:schemeClr val="accent5">
                    <a:satMod val="175000"/>
                    <a:alpha val="40000"/>
                  </a:schemeClr>
                </a:glow>
              </a:effectLst>
            </a:endParaRPr>
          </a:p>
          <a:p>
            <a:pPr>
              <a:buFont typeface="Wingdings" pitchFamily="2" charset="2"/>
              <a:buChar char="Ø"/>
            </a:pPr>
            <a:r>
              <a:rPr lang="ru-RU" b="1" dirty="0" smtClean="0">
                <a:solidFill>
                  <a:schemeClr val="tx2"/>
                </a:solidFill>
                <a:effectLst>
                  <a:glow rad="228600">
                    <a:schemeClr val="accent5">
                      <a:satMod val="175000"/>
                      <a:alpha val="40000"/>
                    </a:schemeClr>
                  </a:glow>
                </a:effectLst>
              </a:rPr>
              <a:t>   необходимо знать, что в оказание первой помощи при химических ожогах входит нейтрализация действия хим. веществ.</a:t>
            </a:r>
          </a:p>
          <a:p>
            <a:pPr>
              <a:buFont typeface="Wingdings" pitchFamily="2" charset="2"/>
              <a:buChar char="Ø"/>
            </a:pPr>
            <a:endParaRPr lang="ru-RU" dirty="0">
              <a:effectLst>
                <a:glow rad="228600">
                  <a:schemeClr val="accent5">
                    <a:satMod val="175000"/>
                    <a:alpha val="40000"/>
                  </a:schemeClr>
                </a:glow>
              </a:effectLst>
            </a:endParaRPr>
          </a:p>
          <a:p>
            <a:pPr>
              <a:lnSpc>
                <a:spcPct val="150000"/>
              </a:lnSpc>
              <a:buFont typeface="Wingdings" pitchFamily="2" charset="2"/>
              <a:buChar char="Ø"/>
            </a:pPr>
            <a:r>
              <a:rPr lang="ru-RU" dirty="0" smtClean="0">
                <a:solidFill>
                  <a:schemeClr val="tx2"/>
                </a:solidFill>
                <a:effectLst>
                  <a:glow rad="228600">
                    <a:schemeClr val="accent5">
                      <a:satMod val="175000"/>
                      <a:alpha val="40000"/>
                    </a:schemeClr>
                  </a:glow>
                </a:effectLst>
              </a:rPr>
              <a:t>   </a:t>
            </a:r>
            <a:r>
              <a:rPr lang="ru-RU" b="1" dirty="0" smtClean="0">
                <a:solidFill>
                  <a:schemeClr val="tx2"/>
                </a:solidFill>
                <a:effectLst>
                  <a:glow rad="228600">
                    <a:schemeClr val="accent5">
                      <a:satMod val="175000"/>
                      <a:alpha val="40000"/>
                    </a:schemeClr>
                  </a:glow>
                </a:effectLst>
              </a:rPr>
              <a:t>необходимо знать, что в оказание первой помощи при химических ожогах входит нейтрализация действия хим. веществ. (Если вы </a:t>
            </a:r>
            <a:r>
              <a:rPr lang="ru-RU" b="1" dirty="0" smtClean="0">
                <a:solidFill>
                  <a:srgbClr val="FF0000"/>
                </a:solidFill>
                <a:effectLst>
                  <a:glow rad="228600">
                    <a:schemeClr val="accent2">
                      <a:satMod val="175000"/>
                      <a:alpha val="40000"/>
                    </a:schemeClr>
                  </a:glow>
                </a:effectLst>
              </a:rPr>
              <a:t>обожглись кислотой</a:t>
            </a:r>
            <a:r>
              <a:rPr lang="ru-RU" b="1" dirty="0" smtClean="0">
                <a:solidFill>
                  <a:srgbClr val="FF0000"/>
                </a:solidFill>
                <a:effectLst>
                  <a:glow rad="228600">
                    <a:schemeClr val="accent5">
                      <a:satMod val="175000"/>
                      <a:alpha val="40000"/>
                    </a:schemeClr>
                  </a:glow>
                </a:effectLst>
              </a:rPr>
              <a:t> </a:t>
            </a:r>
            <a:r>
              <a:rPr lang="ru-RU" b="1" dirty="0" smtClean="0">
                <a:solidFill>
                  <a:schemeClr val="tx2"/>
                </a:solidFill>
                <a:effectLst>
                  <a:glow rad="228600">
                    <a:schemeClr val="accent5">
                      <a:satMod val="175000"/>
                      <a:alpha val="40000"/>
                    </a:schemeClr>
                  </a:glow>
                </a:effectLst>
              </a:rPr>
              <a:t>– обмойте поврежденный участок кожи мыльной водой или 2-х процентным раствором питьевой соды (это 1 чайная ложка питьевой соды на 2,5 стакана воды), чтобы нейтрализовать кислоту. Если вы </a:t>
            </a:r>
            <a:r>
              <a:rPr lang="ru-RU" b="1" dirty="0" smtClean="0">
                <a:solidFill>
                  <a:srgbClr val="FF0000"/>
                </a:solidFill>
                <a:effectLst>
                  <a:glow rad="228600">
                    <a:schemeClr val="accent2">
                      <a:satMod val="175000"/>
                      <a:alpha val="40000"/>
                    </a:schemeClr>
                  </a:glow>
                </a:effectLst>
              </a:rPr>
              <a:t>обожглись щелочью</a:t>
            </a:r>
            <a:r>
              <a:rPr lang="ru-RU" b="1" dirty="0" smtClean="0">
                <a:solidFill>
                  <a:schemeClr val="tx2"/>
                </a:solidFill>
                <a:effectLst>
                  <a:glow rad="228600">
                    <a:schemeClr val="accent5">
                      <a:satMod val="175000"/>
                      <a:alpha val="40000"/>
                    </a:schemeClr>
                  </a:glow>
                </a:effectLst>
              </a:rPr>
              <a:t>, то обмойте поврежденный участок кожи раствором лимонной кислоты или уксуса.</a:t>
            </a:r>
          </a:p>
          <a:p>
            <a:pPr>
              <a:lnSpc>
                <a:spcPct val="150000"/>
              </a:lnSpc>
              <a:buFont typeface="Wingdings" pitchFamily="2" charset="2"/>
              <a:buChar char="Ø"/>
            </a:pPr>
            <a:endParaRPr lang="ru-RU" b="1" dirty="0">
              <a:solidFill>
                <a:schemeClr val="tx2"/>
              </a:solidFill>
              <a:effectLst>
                <a:glow rad="228600">
                  <a:schemeClr val="accent5">
                    <a:satMod val="175000"/>
                    <a:alpha val="40000"/>
                  </a:schemeClr>
                </a:glow>
              </a:effectLst>
            </a:endParaRPr>
          </a:p>
          <a:p>
            <a:pPr>
              <a:lnSpc>
                <a:spcPct val="150000"/>
              </a:lnSpc>
              <a:buFont typeface="Wingdings" pitchFamily="2" charset="2"/>
              <a:buChar char="Ø"/>
            </a:pPr>
            <a:r>
              <a:rPr lang="ru-RU" b="1" dirty="0" smtClean="0">
                <a:solidFill>
                  <a:schemeClr val="tx2"/>
                </a:solidFill>
                <a:effectLst>
                  <a:glow rad="228600">
                    <a:schemeClr val="accent5">
                      <a:satMod val="175000"/>
                      <a:alpha val="40000"/>
                    </a:schemeClr>
                  </a:glow>
                </a:effectLst>
              </a:rPr>
              <a:t> наложить сухую марлевую повязку и обратиться к врачу.</a:t>
            </a:r>
            <a:endParaRPr lang="ru-RU" b="1" dirty="0">
              <a:solidFill>
                <a:schemeClr val="tx2"/>
              </a:solidFill>
              <a:effectLst>
                <a:glow rad="228600">
                  <a:schemeClr val="accent5">
                    <a:satMod val="175000"/>
                    <a:alpha val="40000"/>
                  </a:schemeClr>
                </a:glow>
              </a:effectLst>
            </a:endParaRPr>
          </a:p>
          <a:p>
            <a:pPr>
              <a:buFont typeface="Wingdings" pitchFamily="2" charset="2"/>
              <a:buChar char="Ø"/>
            </a:pPr>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TextBox 2"/>
          <p:cNvSpPr txBox="1"/>
          <p:nvPr/>
        </p:nvSpPr>
        <p:spPr>
          <a:xfrm>
            <a:off x="3357554" y="285728"/>
            <a:ext cx="2652714" cy="584775"/>
          </a:xfrm>
          <a:prstGeom prst="rect">
            <a:avLst/>
          </a:prstGeom>
          <a:noFill/>
        </p:spPr>
        <p:txBody>
          <a:bodyPr wrap="none" rtlCol="0">
            <a:spAutoFit/>
          </a:bodyPr>
          <a:lstStyle/>
          <a:p>
            <a:r>
              <a:rPr lang="ru-RU" sz="3200" b="1" dirty="0" smtClean="0">
                <a:solidFill>
                  <a:schemeClr val="tx2"/>
                </a:solidFill>
                <a:effectLst>
                  <a:glow rad="228600">
                    <a:schemeClr val="accent1">
                      <a:satMod val="175000"/>
                      <a:alpha val="40000"/>
                    </a:schemeClr>
                  </a:glow>
                </a:effectLst>
              </a:rPr>
              <a:t>ЗАКЛЮЧЕНИЕ</a:t>
            </a:r>
            <a:endParaRPr lang="ru-RU" sz="3200" b="1" dirty="0">
              <a:solidFill>
                <a:schemeClr val="tx2"/>
              </a:solidFill>
              <a:effectLst>
                <a:glow rad="228600">
                  <a:schemeClr val="accent1">
                    <a:satMod val="175000"/>
                    <a:alpha val="40000"/>
                  </a:schemeClr>
                </a:glow>
              </a:effectLst>
            </a:endParaRPr>
          </a:p>
        </p:txBody>
      </p:sp>
      <p:sp>
        <p:nvSpPr>
          <p:cNvPr id="5" name="TextBox 4"/>
          <p:cNvSpPr txBox="1"/>
          <p:nvPr/>
        </p:nvSpPr>
        <p:spPr>
          <a:xfrm>
            <a:off x="357158" y="928670"/>
            <a:ext cx="8215370" cy="563231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indent="457200" algn="just">
              <a:lnSpc>
                <a:spcPct val="150000"/>
              </a:lnSpc>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Чаще  всего  ожоги происходят, из-за  не внимательности, не знания Техники пожарной безопасности и при не  правильной эксплуатация оборудования.  Важно знать элементарные  правила оказания первой помощи, иначе  ваша травма перейдёт </a:t>
            </a:r>
            <a:r>
              <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a:t>
            </a: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олее сложную степень повреждения, что повлечёт более тяжёлые последствия. Самое главное при получении травмы избавиться от источника повреждения согласно безопасного методам его обезвреживания. При большой площади  полученного ожога, необходимо вызвать скорую медицинскую помощь(площадь ожога больше 5 ладоней пострадавшего (1 ладонь пострадавшего = 1% тела, Ожог дыхательных путей принимается равным за 30% ожога 1 степени).</a:t>
            </a:r>
            <a:endPar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TextBox 2"/>
          <p:cNvSpPr txBox="1"/>
          <p:nvPr/>
        </p:nvSpPr>
        <p:spPr>
          <a:xfrm>
            <a:off x="3857620" y="357166"/>
            <a:ext cx="1643074" cy="584775"/>
          </a:xfrm>
          <a:prstGeom prst="rect">
            <a:avLst/>
          </a:prstGeom>
          <a:noFill/>
        </p:spPr>
        <p:txBody>
          <a:bodyPr wrap="square" rtlCol="0">
            <a:spAutoFit/>
          </a:bodyPr>
          <a:lstStyle/>
          <a:p>
            <a:pPr algn="ctr"/>
            <a:r>
              <a:rPr lang="ru-RU" sz="3200" b="1" dirty="0" smtClean="0">
                <a:solidFill>
                  <a:srgbClr val="0070C0"/>
                </a:solidFill>
                <a:effectLst>
                  <a:glow rad="228600">
                    <a:schemeClr val="accent5">
                      <a:satMod val="175000"/>
                      <a:alpha val="40000"/>
                    </a:schemeClr>
                  </a:glow>
                </a:effectLst>
                <a:cs typeface="Arial" pitchFamily="34" charset="0"/>
              </a:rPr>
              <a:t>ПЛАН</a:t>
            </a:r>
            <a:endParaRPr lang="ru-RU" sz="3200" b="1" dirty="0">
              <a:solidFill>
                <a:srgbClr val="0070C0"/>
              </a:solidFill>
              <a:effectLst>
                <a:glow rad="228600">
                  <a:schemeClr val="accent5">
                    <a:satMod val="175000"/>
                    <a:alpha val="40000"/>
                  </a:schemeClr>
                </a:glow>
              </a:effectLst>
              <a:cs typeface="Arial" pitchFamily="34" charset="0"/>
            </a:endParaRPr>
          </a:p>
        </p:txBody>
      </p:sp>
      <p:sp>
        <p:nvSpPr>
          <p:cNvPr id="5" name="TextBox 4"/>
          <p:cNvSpPr txBox="1"/>
          <p:nvPr/>
        </p:nvSpPr>
        <p:spPr>
          <a:xfrm>
            <a:off x="714348" y="1071546"/>
            <a:ext cx="7358114" cy="3323987"/>
          </a:xfrm>
          <a:prstGeom prst="rect">
            <a:avLst/>
          </a:prstGeom>
          <a:noFill/>
        </p:spPr>
        <p:txBody>
          <a:bodyPr wrap="square" rtlCol="0">
            <a:spAutoFit/>
          </a:bodyPr>
          <a:lstStyle/>
          <a:p>
            <a:pPr marL="342900" indent="-342900" algn="just">
              <a:lnSpc>
                <a:spcPct val="150000"/>
              </a:lnSpc>
            </a:pPr>
            <a:r>
              <a:rPr lang="ru-RU" sz="3200" b="1" dirty="0" smtClean="0">
                <a:solidFill>
                  <a:srgbClr val="FF0000"/>
                </a:solidFill>
                <a:effectLst>
                  <a:glow rad="228600">
                    <a:schemeClr val="accent2">
                      <a:satMod val="175000"/>
                      <a:alpha val="40000"/>
                    </a:schemeClr>
                  </a:glow>
                </a:effectLst>
              </a:rPr>
              <a:t>        ВВЕДЕНИЕ</a:t>
            </a:r>
          </a:p>
          <a:p>
            <a:pPr marL="342900" indent="-342900" algn="just">
              <a:lnSpc>
                <a:spcPct val="150000"/>
              </a:lnSpc>
              <a:buAutoNum type="arabicPeriod"/>
            </a:pPr>
            <a:r>
              <a:rPr lang="ru-RU" sz="3200" b="1" dirty="0" smtClean="0">
                <a:solidFill>
                  <a:srgbClr val="FF0000"/>
                </a:solidFill>
                <a:effectLst>
                  <a:glow rad="228600">
                    <a:schemeClr val="accent2">
                      <a:satMod val="175000"/>
                      <a:alpha val="40000"/>
                    </a:schemeClr>
                  </a:glow>
                </a:effectLst>
              </a:rPr>
              <a:t> Понятие. Виды ожогов</a:t>
            </a:r>
          </a:p>
          <a:p>
            <a:pPr marL="342900" indent="-342900" algn="just">
              <a:lnSpc>
                <a:spcPct val="150000"/>
              </a:lnSpc>
              <a:buAutoNum type="arabicPeriod"/>
            </a:pPr>
            <a:r>
              <a:rPr lang="ru-RU" sz="3200" b="1" dirty="0">
                <a:solidFill>
                  <a:srgbClr val="FF0000"/>
                </a:solidFill>
                <a:effectLst>
                  <a:glow rad="228600">
                    <a:schemeClr val="accent2">
                      <a:satMod val="175000"/>
                      <a:alpha val="40000"/>
                    </a:schemeClr>
                  </a:glow>
                </a:effectLst>
              </a:rPr>
              <a:t> </a:t>
            </a:r>
            <a:r>
              <a:rPr lang="ru-RU" sz="3200" b="1" dirty="0" smtClean="0">
                <a:solidFill>
                  <a:srgbClr val="FF0000"/>
                </a:solidFill>
                <a:effectLst>
                  <a:glow rad="228600">
                    <a:schemeClr val="accent2">
                      <a:satMod val="175000"/>
                      <a:alpha val="40000"/>
                    </a:schemeClr>
                  </a:glow>
                </a:effectLst>
              </a:rPr>
              <a:t>Первая помощь при ожогах</a:t>
            </a:r>
          </a:p>
          <a:p>
            <a:pPr marL="342900" indent="-342900" algn="just">
              <a:lnSpc>
                <a:spcPct val="150000"/>
              </a:lnSpc>
            </a:pPr>
            <a:r>
              <a:rPr lang="ru-RU" sz="3200" b="1" dirty="0">
                <a:solidFill>
                  <a:srgbClr val="FF0000"/>
                </a:solidFill>
                <a:effectLst>
                  <a:glow rad="228600">
                    <a:schemeClr val="accent2">
                      <a:satMod val="175000"/>
                      <a:alpha val="40000"/>
                    </a:schemeClr>
                  </a:glow>
                </a:effectLst>
              </a:rPr>
              <a:t> </a:t>
            </a:r>
            <a:r>
              <a:rPr lang="ru-RU" sz="3200" b="1" dirty="0" smtClean="0">
                <a:solidFill>
                  <a:srgbClr val="FF0000"/>
                </a:solidFill>
                <a:effectLst>
                  <a:glow rad="228600">
                    <a:schemeClr val="accent2">
                      <a:satMod val="175000"/>
                      <a:alpha val="40000"/>
                    </a:schemeClr>
                  </a:glow>
                </a:effectLst>
              </a:rPr>
              <a:t>       ЗАКЛЮЧЕНИЕ</a:t>
            </a:r>
          </a:p>
          <a:p>
            <a:pPr marL="342900" indent="-342900"/>
            <a:endParaRPr lang="ru-RU" dirty="0" smtClean="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effectLst>
            <a:softEdge rad="127000"/>
          </a:effectLst>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TextBox 4"/>
          <p:cNvSpPr txBox="1"/>
          <p:nvPr/>
        </p:nvSpPr>
        <p:spPr>
          <a:xfrm>
            <a:off x="3643306" y="428604"/>
            <a:ext cx="2286016" cy="523220"/>
          </a:xfrm>
          <a:prstGeom prst="rect">
            <a:avLst/>
          </a:prstGeom>
          <a:noFill/>
        </p:spPr>
        <p:txBody>
          <a:bodyPr wrap="square" rtlCol="0">
            <a:spAutoFit/>
          </a:bodyPr>
          <a:lstStyle/>
          <a:p>
            <a:pPr algn="ctr"/>
            <a:r>
              <a:rPr lang="ru-RU" sz="2800" b="1" dirty="0" smtClean="0">
                <a:solidFill>
                  <a:schemeClr val="tx2"/>
                </a:solidFill>
                <a:effectLst>
                  <a:glow rad="228600">
                    <a:schemeClr val="accent5">
                      <a:satMod val="175000"/>
                      <a:alpha val="40000"/>
                    </a:schemeClr>
                  </a:glow>
                </a:effectLst>
                <a:latin typeface="+mj-lt"/>
                <a:cs typeface="Arial" pitchFamily="34" charset="0"/>
              </a:rPr>
              <a:t>ВВЕДЕНИЕ</a:t>
            </a:r>
            <a:endParaRPr lang="ru-RU" sz="2800" b="1" dirty="0">
              <a:solidFill>
                <a:schemeClr val="tx2"/>
              </a:solidFill>
              <a:effectLst>
                <a:glow rad="228600">
                  <a:schemeClr val="accent5">
                    <a:satMod val="175000"/>
                    <a:alpha val="40000"/>
                  </a:schemeClr>
                </a:glow>
              </a:effectLst>
              <a:latin typeface="+mj-lt"/>
              <a:cs typeface="Arial" pitchFamily="34" charset="0"/>
            </a:endParaRPr>
          </a:p>
        </p:txBody>
      </p:sp>
      <p:sp>
        <p:nvSpPr>
          <p:cNvPr id="6" name="TextBox 5"/>
          <p:cNvSpPr txBox="1"/>
          <p:nvPr/>
        </p:nvSpPr>
        <p:spPr>
          <a:xfrm>
            <a:off x="714348" y="1071546"/>
            <a:ext cx="7929618" cy="4108817"/>
          </a:xfrm>
          <a:prstGeom prst="rect">
            <a:avLst/>
          </a:prstGeom>
          <a:noFill/>
        </p:spPr>
        <p:txBody>
          <a:bodyPr wrap="square" rtlCol="0">
            <a:spAutoFit/>
          </a:bodyPr>
          <a:lstStyle/>
          <a:p>
            <a:pPr indent="457200" algn="just">
              <a:lnSpc>
                <a:spcPct val="150000"/>
              </a:lnSpc>
            </a:pPr>
            <a:r>
              <a:rPr lang="ru-RU" b="1" dirty="0" smtClean="0">
                <a:solidFill>
                  <a:srgbClr val="FF0000"/>
                </a:solidFill>
                <a:effectLst>
                  <a:glow rad="139700">
                    <a:schemeClr val="accent5">
                      <a:satMod val="175000"/>
                      <a:alpha val="40000"/>
                    </a:schemeClr>
                  </a:glow>
                </a:effectLst>
              </a:rPr>
              <a:t> </a:t>
            </a:r>
            <a:r>
              <a:rPr lang="ru-RU" b="1" kern="0" dirty="0" smtClean="0">
                <a:solidFill>
                  <a:srgbClr val="FF0000"/>
                </a:solidFill>
                <a:effectLst>
                  <a:glow rad="139700">
                    <a:schemeClr val="accent5">
                      <a:satMod val="175000"/>
                      <a:alpha val="40000"/>
                    </a:schemeClr>
                  </a:glow>
                </a:effectLst>
              </a:rPr>
              <a:t>Не раз людям приходится бывать в экстремальных ситуациях , когда требуется максимально собраться и принять верное решение, когда вы, ваши родные или просто посторонний человек нуждаются в оказании первой помощи при ожогах  и т.д.  </a:t>
            </a:r>
          </a:p>
          <a:p>
            <a:pPr indent="457200" algn="just">
              <a:lnSpc>
                <a:spcPct val="150000"/>
              </a:lnSpc>
            </a:pPr>
            <a:r>
              <a:rPr lang="ru-RU" b="1" kern="0" dirty="0" smtClean="0">
                <a:solidFill>
                  <a:srgbClr val="FF0000"/>
                </a:solidFill>
                <a:effectLst>
                  <a:glow rad="139700">
                    <a:schemeClr val="accent5">
                      <a:satMod val="175000"/>
                      <a:alpha val="40000"/>
                    </a:schemeClr>
                  </a:glow>
                </a:effectLst>
              </a:rPr>
              <a:t>В бытовых условиях это, ожог утюгом или при готовки пищи, на работе: электроплиты, приготовление продуктов питания на огне и горячие поверхности оборудования, также представляют  опасность получить ожог. Самое главное  быть готовым при получении ожога, правильно и грамотно оказать первую необходимую помощь.</a:t>
            </a:r>
          </a:p>
          <a:p>
            <a:endParaRPr lang="ru-RU" dirty="0"/>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5" name="TextBox 4"/>
          <p:cNvSpPr txBox="1"/>
          <p:nvPr/>
        </p:nvSpPr>
        <p:spPr>
          <a:xfrm>
            <a:off x="1643042" y="357166"/>
            <a:ext cx="5357850" cy="523220"/>
          </a:xfrm>
          <a:prstGeom prst="rect">
            <a:avLst/>
          </a:prstGeom>
          <a:noFill/>
        </p:spPr>
        <p:txBody>
          <a:bodyPr wrap="square" rtlCol="0">
            <a:spAutoFit/>
          </a:bodyPr>
          <a:lstStyle/>
          <a:p>
            <a:pPr algn="ctr"/>
            <a:r>
              <a:rPr lang="ru-RU" sz="2800" b="1" dirty="0" smtClean="0">
                <a:solidFill>
                  <a:schemeClr val="tx2"/>
                </a:solidFill>
                <a:effectLst>
                  <a:glow rad="228600">
                    <a:schemeClr val="accent5">
                      <a:satMod val="175000"/>
                      <a:alpha val="40000"/>
                    </a:schemeClr>
                  </a:glow>
                </a:effectLst>
              </a:rPr>
              <a:t>1.</a:t>
            </a:r>
            <a:r>
              <a:rPr lang="en-US" sz="2800" b="1" dirty="0" smtClean="0">
                <a:solidFill>
                  <a:schemeClr val="tx2"/>
                </a:solidFill>
                <a:effectLst>
                  <a:glow rad="228600">
                    <a:schemeClr val="accent5">
                      <a:satMod val="175000"/>
                      <a:alpha val="40000"/>
                    </a:schemeClr>
                  </a:glow>
                </a:effectLst>
              </a:rPr>
              <a:t> </a:t>
            </a:r>
            <a:r>
              <a:rPr lang="ru-RU" sz="2800" b="1" dirty="0" smtClean="0">
                <a:solidFill>
                  <a:schemeClr val="tx2"/>
                </a:solidFill>
                <a:effectLst>
                  <a:glow rad="228600">
                    <a:schemeClr val="accent5">
                      <a:satMod val="175000"/>
                      <a:alpha val="40000"/>
                    </a:schemeClr>
                  </a:glow>
                </a:effectLst>
              </a:rPr>
              <a:t>ПОНЯТИЕ. ВИДЫ ОЖОГОВ</a:t>
            </a:r>
            <a:endParaRPr lang="ru-RU" sz="2800" b="1" dirty="0">
              <a:solidFill>
                <a:schemeClr val="tx2"/>
              </a:solidFill>
              <a:effectLst>
                <a:glow rad="228600">
                  <a:schemeClr val="accent5">
                    <a:satMod val="175000"/>
                    <a:alpha val="40000"/>
                  </a:schemeClr>
                </a:glow>
              </a:effectLst>
            </a:endParaRPr>
          </a:p>
        </p:txBody>
      </p:sp>
      <p:sp>
        <p:nvSpPr>
          <p:cNvPr id="7" name="TextBox 6"/>
          <p:cNvSpPr txBox="1"/>
          <p:nvPr/>
        </p:nvSpPr>
        <p:spPr>
          <a:xfrm>
            <a:off x="285720" y="1142985"/>
            <a:ext cx="8643998" cy="5632311"/>
          </a:xfrm>
          <a:prstGeom prst="rect">
            <a:avLst/>
          </a:prstGeom>
          <a:noFill/>
        </p:spPr>
        <p:txBody>
          <a:bodyPr wrap="square" rtlCol="0">
            <a:spAutoFit/>
          </a:bodyPr>
          <a:lstStyle/>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Ожог –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это одно из опасных повреждений кожи, слизистой оболочки, а также подлежащих тканей в результате воздействия более высоких температур (термический ожог), химических веществ (концентрированные кислоты, едкие щелочи - химический ожог), электротока (электротермический ожог) и ионизирующего излучения (лучевые ожоги)</a:t>
            </a:r>
            <a:endParaRPr lang="en-US" dirty="0" smtClean="0">
              <a:solidFill>
                <a:schemeClr val="tx2"/>
              </a:solidFill>
              <a:effectLst>
                <a:glow rad="228600">
                  <a:schemeClr val="accent5">
                    <a:satMod val="175000"/>
                    <a:alpha val="40000"/>
                  </a:schemeClr>
                </a:glow>
              </a:effectLst>
              <a:latin typeface="Arial" pitchFamily="34" charset="0"/>
              <a:cs typeface="Arial" pitchFamily="34" charset="0"/>
            </a:endParaRPr>
          </a:p>
          <a:p>
            <a:endParaRPr lang="en-US" dirty="0" smtClean="0">
              <a:solidFill>
                <a:schemeClr val="tx2"/>
              </a:solidFill>
              <a:effectLst>
                <a:glow rad="228600">
                  <a:schemeClr val="accent5">
                    <a:satMod val="175000"/>
                    <a:alpha val="40000"/>
                  </a:schemeClr>
                </a:glow>
              </a:effectLst>
              <a:latin typeface="Arial" pitchFamily="34" charset="0"/>
              <a:cs typeface="Arial" pitchFamily="34" charset="0"/>
            </a:endParaRPr>
          </a:p>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Термический ожог –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это ожог, который появляется вследствие воздействия на тело, пламени, прямого контакта кожи с предметами или жидкостями, нагретые до высоких температур.</a:t>
            </a:r>
          </a:p>
          <a:p>
            <a:endParaRPr lang="ru-RU" dirty="0">
              <a:solidFill>
                <a:schemeClr val="tx2"/>
              </a:solidFill>
              <a:effectLst>
                <a:glow rad="228600">
                  <a:schemeClr val="accent5">
                    <a:satMod val="175000"/>
                    <a:alpha val="40000"/>
                  </a:schemeClr>
                </a:glow>
              </a:effectLst>
              <a:latin typeface="Arial" pitchFamily="34" charset="0"/>
              <a:cs typeface="Arial" pitchFamily="34" charset="0"/>
            </a:endParaRPr>
          </a:p>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Солнечный ожог –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это</a:t>
            </a:r>
            <a:r>
              <a:rPr lang="ru-RU" dirty="0" smtClean="0">
                <a:solidFill>
                  <a:srgbClr val="FF0000"/>
                </a:solidFill>
                <a:effectLst>
                  <a:glow rad="228600">
                    <a:schemeClr val="accent2">
                      <a:satMod val="175000"/>
                      <a:alpha val="40000"/>
                    </a:schemeClr>
                  </a:glow>
                </a:effectLst>
                <a:latin typeface="Arial" pitchFamily="34" charset="0"/>
                <a:cs typeface="Arial" pitchFamily="34" charset="0"/>
              </a:rPr>
              <a:t>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ожог, вызванный избыточным воздействием искусственного или солнечного УФ-излучения.</a:t>
            </a:r>
          </a:p>
          <a:p>
            <a:endParaRPr lang="ru-RU" dirty="0">
              <a:solidFill>
                <a:schemeClr val="tx2"/>
              </a:solidFill>
              <a:effectLst>
                <a:glow rad="228600">
                  <a:schemeClr val="accent5">
                    <a:satMod val="175000"/>
                    <a:alpha val="40000"/>
                  </a:schemeClr>
                </a:glow>
              </a:effectLst>
              <a:latin typeface="Arial" pitchFamily="34" charset="0"/>
              <a:cs typeface="Arial" pitchFamily="34" charset="0"/>
            </a:endParaRPr>
          </a:p>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Химический ожог –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являются результатом воздействия на ткани (кожные покровы, слизистые оболочки) веществ, обладающих выраженным прижигающим свойством (крепкие кислоты, щелочи, соли тяжелых металлов, фосфор).</a:t>
            </a:r>
            <a:endParaRPr lang="en-US" dirty="0" smtClean="0">
              <a:solidFill>
                <a:schemeClr val="tx2"/>
              </a:solidFill>
              <a:effectLst>
                <a:glow rad="228600">
                  <a:schemeClr val="accent5">
                    <a:satMod val="175000"/>
                    <a:alpha val="40000"/>
                  </a:schemeClr>
                </a:glow>
              </a:effectLst>
              <a:latin typeface="Arial" pitchFamily="34" charset="0"/>
              <a:cs typeface="Arial" pitchFamily="34" charset="0"/>
            </a:endParaRPr>
          </a:p>
          <a:p>
            <a:endParaRPr lang="en-US" dirty="0" smtClean="0">
              <a:solidFill>
                <a:schemeClr val="tx2"/>
              </a:solidFill>
              <a:effectLst>
                <a:glow rad="228600">
                  <a:schemeClr val="accent5">
                    <a:satMod val="175000"/>
                    <a:alpha val="40000"/>
                  </a:schemeClr>
                </a:glow>
              </a:effectLst>
              <a:latin typeface="Arial" pitchFamily="34" charset="0"/>
              <a:cs typeface="Arial" pitchFamily="34" charset="0"/>
            </a:endParaRPr>
          </a:p>
          <a:p>
            <a:r>
              <a:rPr lang="ru-RU" dirty="0" smtClean="0">
                <a:solidFill>
                  <a:srgbClr val="FF0000"/>
                </a:solidFill>
                <a:effectLst>
                  <a:glow rad="228600">
                    <a:schemeClr val="accent2">
                      <a:satMod val="175000"/>
                      <a:alpha val="40000"/>
                    </a:schemeClr>
                  </a:glow>
                </a:effectLst>
                <a:latin typeface="Arial" pitchFamily="34" charset="0"/>
                <a:cs typeface="Arial" pitchFamily="34" charset="0"/>
              </a:rPr>
              <a:t>Электротермический ожог –</a:t>
            </a:r>
            <a:r>
              <a:rPr lang="ru-RU" dirty="0" smtClean="0">
                <a:solidFill>
                  <a:schemeClr val="tx2"/>
                </a:solidFill>
                <a:effectLst>
                  <a:glow rad="228600">
                    <a:schemeClr val="accent5">
                      <a:satMod val="175000"/>
                      <a:alpha val="40000"/>
                    </a:schemeClr>
                  </a:glow>
                </a:effectLst>
                <a:latin typeface="Arial" pitchFamily="34" charset="0"/>
                <a:cs typeface="Arial" pitchFamily="34" charset="0"/>
              </a:rPr>
              <a:t>это ожог, полученный в результате воздействия электрического тока.</a:t>
            </a:r>
            <a:endParaRPr lang="ru-RU" dirty="0">
              <a:solidFill>
                <a:schemeClr val="tx2"/>
              </a:solidFill>
              <a:effectLst>
                <a:glow rad="228600">
                  <a:schemeClr val="accent5">
                    <a:satMod val="175000"/>
                    <a:alpha val="40000"/>
                  </a:schemeClr>
                </a:glow>
              </a:effectLst>
              <a:latin typeface="Arial" pitchFamily="34" charset="0"/>
              <a:cs typeface="Arial" pitchFamily="34" charset="0"/>
            </a:endParaRPr>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TextBox 2"/>
          <p:cNvSpPr txBox="1"/>
          <p:nvPr/>
        </p:nvSpPr>
        <p:spPr>
          <a:xfrm>
            <a:off x="2000232" y="285728"/>
            <a:ext cx="4892173" cy="523220"/>
          </a:xfrm>
          <a:prstGeom prst="rect">
            <a:avLst/>
          </a:prstGeom>
          <a:noFill/>
        </p:spPr>
        <p:txBody>
          <a:bodyPr wrap="none" rtlCol="0">
            <a:spAutoFit/>
          </a:bodyPr>
          <a:lstStyle/>
          <a:p>
            <a:r>
              <a:rPr lang="ru-RU" sz="2800" b="1" dirty="0" smtClean="0">
                <a:solidFill>
                  <a:schemeClr val="tx2"/>
                </a:solidFill>
                <a:effectLst>
                  <a:glow rad="228600">
                    <a:schemeClr val="accent5">
                      <a:satMod val="175000"/>
                      <a:alpha val="40000"/>
                    </a:schemeClr>
                  </a:glow>
                </a:effectLst>
              </a:rPr>
              <a:t>2. Первая помощь при ожогах</a:t>
            </a:r>
            <a:endParaRPr lang="ru-RU" sz="2800" b="1" dirty="0">
              <a:solidFill>
                <a:schemeClr val="tx2"/>
              </a:solidFill>
              <a:effectLst>
                <a:glow rad="228600">
                  <a:schemeClr val="accent5">
                    <a:satMod val="175000"/>
                    <a:alpha val="40000"/>
                  </a:schemeClr>
                </a:glow>
              </a:effectLst>
            </a:endParaRPr>
          </a:p>
        </p:txBody>
      </p:sp>
      <p:sp>
        <p:nvSpPr>
          <p:cNvPr id="5" name="TextBox 4"/>
          <p:cNvSpPr txBox="1"/>
          <p:nvPr/>
        </p:nvSpPr>
        <p:spPr>
          <a:xfrm>
            <a:off x="785786" y="1142984"/>
            <a:ext cx="8072494" cy="2523768"/>
          </a:xfrm>
          <a:prstGeom prst="rect">
            <a:avLst/>
          </a:prstGeom>
          <a:noFill/>
        </p:spPr>
        <p:txBody>
          <a:bodyPr wrap="square" rtlCol="0">
            <a:spAutoFit/>
          </a:bodyPr>
          <a:lstStyle/>
          <a:p>
            <a:pPr algn="ctr"/>
            <a:r>
              <a:rPr lang="ru-RU" b="1" dirty="0" smtClean="0">
                <a:solidFill>
                  <a:srgbClr val="FF0000"/>
                </a:solidFill>
              </a:rPr>
              <a:t>ТЕРМИЧЕСКИЙ ОЖОГ</a:t>
            </a:r>
          </a:p>
          <a:p>
            <a:endParaRPr lang="ru-RU" b="1" dirty="0">
              <a:solidFill>
                <a:srgbClr val="FF0000"/>
              </a:solidFill>
            </a:endParaRPr>
          </a:p>
          <a:p>
            <a:pPr algn="ctr"/>
            <a:r>
              <a:rPr lang="ru-RU" sz="2000" b="1" dirty="0" smtClean="0">
                <a:solidFill>
                  <a:srgbClr val="FF0000"/>
                </a:solidFill>
              </a:rPr>
              <a:t>Признаки и симптомы ожогах:</a:t>
            </a:r>
          </a:p>
          <a:p>
            <a:pPr algn="ctr"/>
            <a:endParaRPr lang="ru-RU" sz="2000" b="1" dirty="0">
              <a:solidFill>
                <a:srgbClr val="FF0000"/>
              </a:solidFill>
            </a:endParaRPr>
          </a:p>
          <a:p>
            <a:pPr marL="457200" indent="-457200">
              <a:buFont typeface="Wingdings" pitchFamily="2" charset="2"/>
              <a:buChar char="Ø"/>
            </a:pPr>
            <a:r>
              <a:rPr lang="ru-RU" sz="2000" b="1" dirty="0" smtClean="0">
                <a:ln/>
                <a:solidFill>
                  <a:schemeClr val="tx2"/>
                </a:solidFill>
              </a:rPr>
              <a:t>Боль</a:t>
            </a:r>
          </a:p>
          <a:p>
            <a:pPr marL="457200" indent="-457200">
              <a:buFont typeface="Wingdings" pitchFamily="2" charset="2"/>
              <a:buChar char="Ø"/>
            </a:pPr>
            <a:r>
              <a:rPr lang="ru-RU" sz="2000" b="1" dirty="0" smtClean="0">
                <a:ln/>
                <a:solidFill>
                  <a:schemeClr val="tx2"/>
                </a:solidFill>
              </a:rPr>
              <a:t>Покраснение кожи -</a:t>
            </a:r>
            <a:r>
              <a:rPr lang="ru-RU" sz="2000" b="1" dirty="0" smtClean="0">
                <a:ln/>
                <a:solidFill>
                  <a:schemeClr val="accent3"/>
                </a:solidFill>
              </a:rPr>
              <a:t> </a:t>
            </a:r>
            <a:r>
              <a:rPr lang="ru-RU" sz="2400" b="1" dirty="0" smtClean="0">
                <a:ln/>
                <a:solidFill>
                  <a:srgbClr val="FF0000"/>
                </a:solidFill>
              </a:rPr>
              <a:t>1 </a:t>
            </a:r>
            <a:r>
              <a:rPr lang="ru-RU" sz="2000" b="1" dirty="0" smtClean="0">
                <a:ln/>
                <a:solidFill>
                  <a:srgbClr val="FF0000"/>
                </a:solidFill>
              </a:rPr>
              <a:t>степень </a:t>
            </a:r>
          </a:p>
          <a:p>
            <a:pPr algn="ctr"/>
            <a:endParaRPr lang="ru-RU" sz="2000" b="1" dirty="0" smtClean="0">
              <a:solidFill>
                <a:srgbClr val="FF0000"/>
              </a:solidFill>
            </a:endParaRPr>
          </a:p>
          <a:p>
            <a:pPr algn="ctr"/>
            <a:endParaRPr lang="ru-RU" b="1" dirty="0" smtClean="0">
              <a:solidFill>
                <a:srgbClr val="FF0000"/>
              </a:solidFill>
            </a:endParaRPr>
          </a:p>
        </p:txBody>
      </p:sp>
      <p:pic>
        <p:nvPicPr>
          <p:cNvPr id="6" name="Picture 3" descr="H:\Ожог первой степени.bmp"/>
          <p:cNvPicPr>
            <a:picLocks noChangeAspect="1" noChangeArrowheads="1"/>
          </p:cNvPicPr>
          <p:nvPr/>
        </p:nvPicPr>
        <p:blipFill>
          <a:blip r:embed="rId3" cstate="print"/>
          <a:srcRect/>
          <a:stretch>
            <a:fillRect/>
          </a:stretch>
        </p:blipFill>
        <p:spPr bwMode="auto">
          <a:xfrm>
            <a:off x="5000628" y="2214554"/>
            <a:ext cx="3429024" cy="3439944"/>
          </a:xfrm>
          <a:prstGeom prst="rect">
            <a:avLst/>
          </a:prstGeom>
          <a:noFill/>
        </p:spPr>
      </p:pic>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Прямоугольник 2"/>
          <p:cNvSpPr/>
          <p:nvPr/>
        </p:nvSpPr>
        <p:spPr>
          <a:xfrm>
            <a:off x="500034" y="500042"/>
            <a:ext cx="4572000" cy="707886"/>
          </a:xfrm>
          <a:prstGeom prst="rect">
            <a:avLst/>
          </a:prstGeom>
        </p:spPr>
        <p:txBody>
          <a:bodyPr>
            <a:spAutoFit/>
          </a:bodyPr>
          <a:lstStyle/>
          <a:p>
            <a:pPr>
              <a:buFont typeface="Wingdings" pitchFamily="2" charset="2"/>
              <a:buChar char="Ø"/>
            </a:pPr>
            <a:r>
              <a:rPr lang="ru-RU" dirty="0" smtClean="0">
                <a:ln/>
                <a:solidFill>
                  <a:schemeClr val="tx2"/>
                </a:solidFill>
              </a:rPr>
              <a:t>   </a:t>
            </a:r>
            <a:r>
              <a:rPr lang="ru-RU" sz="2000" b="1" dirty="0" smtClean="0">
                <a:ln/>
                <a:solidFill>
                  <a:schemeClr val="tx2"/>
                </a:solidFill>
              </a:rPr>
              <a:t>Появились волдыри - </a:t>
            </a:r>
            <a:r>
              <a:rPr lang="ru-RU" sz="2000" b="1" dirty="0" smtClean="0">
                <a:ln/>
                <a:solidFill>
                  <a:srgbClr val="FF0000"/>
                </a:solidFill>
              </a:rPr>
              <a:t>2  степень </a:t>
            </a:r>
            <a:r>
              <a:rPr lang="ru-RU" sz="2000" b="1" dirty="0" smtClean="0">
                <a:ln/>
                <a:solidFill>
                  <a:schemeClr val="tx2"/>
                </a:solidFill>
              </a:rPr>
              <a:t/>
            </a:r>
            <a:br>
              <a:rPr lang="ru-RU" sz="2000" b="1" dirty="0" smtClean="0">
                <a:ln/>
                <a:solidFill>
                  <a:schemeClr val="tx2"/>
                </a:solidFill>
              </a:rPr>
            </a:br>
            <a:endParaRPr lang="ru-RU" sz="2000" b="1" dirty="0">
              <a:solidFill>
                <a:schemeClr val="tx2"/>
              </a:solidFill>
            </a:endParaRPr>
          </a:p>
        </p:txBody>
      </p:sp>
      <p:pic>
        <p:nvPicPr>
          <p:cNvPr id="5" name="Picture 4" descr="H:\ожог рук.bmp"/>
          <p:cNvPicPr>
            <a:picLocks noChangeAspect="1" noChangeArrowheads="1"/>
          </p:cNvPicPr>
          <p:nvPr/>
        </p:nvPicPr>
        <p:blipFill>
          <a:blip r:embed="rId3" cstate="print"/>
          <a:srcRect/>
          <a:stretch>
            <a:fillRect/>
          </a:stretch>
        </p:blipFill>
        <p:spPr bwMode="auto">
          <a:xfrm>
            <a:off x="4857752" y="214290"/>
            <a:ext cx="3571900" cy="2923856"/>
          </a:xfrm>
          <a:prstGeom prst="rect">
            <a:avLst/>
          </a:prstGeom>
          <a:noFill/>
        </p:spPr>
      </p:pic>
      <p:sp>
        <p:nvSpPr>
          <p:cNvPr id="6" name="Прямоугольник 5"/>
          <p:cNvSpPr/>
          <p:nvPr/>
        </p:nvSpPr>
        <p:spPr>
          <a:xfrm>
            <a:off x="642910" y="3357562"/>
            <a:ext cx="4592347" cy="400110"/>
          </a:xfrm>
          <a:prstGeom prst="rect">
            <a:avLst/>
          </a:prstGeom>
        </p:spPr>
        <p:txBody>
          <a:bodyPr wrap="none">
            <a:spAutoFit/>
          </a:bodyPr>
          <a:lstStyle/>
          <a:p>
            <a:pPr>
              <a:buFont typeface="Wingdings" pitchFamily="2" charset="2"/>
              <a:buChar char="Ø"/>
            </a:pPr>
            <a:r>
              <a:rPr lang="ru-RU" dirty="0" smtClean="0">
                <a:ln/>
                <a:solidFill>
                  <a:schemeClr val="tx2"/>
                </a:solidFill>
              </a:rPr>
              <a:t>  </a:t>
            </a:r>
            <a:r>
              <a:rPr lang="ru-RU" sz="2000" b="1" dirty="0" smtClean="0">
                <a:ln/>
                <a:solidFill>
                  <a:schemeClr val="tx2"/>
                </a:solidFill>
              </a:rPr>
              <a:t>Раны, волдыри лопнули - </a:t>
            </a:r>
            <a:r>
              <a:rPr lang="ru-RU" sz="2000" b="1" i="1" dirty="0" smtClean="0">
                <a:ln/>
                <a:solidFill>
                  <a:srgbClr val="FF0000"/>
                </a:solidFill>
              </a:rPr>
              <a:t>3 степе</a:t>
            </a:r>
            <a:r>
              <a:rPr lang="ru-RU" sz="2000" b="1" dirty="0" smtClean="0">
                <a:ln/>
                <a:solidFill>
                  <a:srgbClr val="FF0000"/>
                </a:solidFill>
              </a:rPr>
              <a:t>нь </a:t>
            </a:r>
            <a:endParaRPr lang="ru-RU" sz="2000" b="1" dirty="0"/>
          </a:p>
        </p:txBody>
      </p:sp>
      <p:pic>
        <p:nvPicPr>
          <p:cNvPr id="7" name="Picture 3" descr="H:\Пузыри.bmp"/>
          <p:cNvPicPr>
            <a:picLocks noChangeAspect="1" noChangeArrowheads="1"/>
          </p:cNvPicPr>
          <p:nvPr/>
        </p:nvPicPr>
        <p:blipFill>
          <a:blip r:embed="rId4" cstate="print"/>
          <a:srcRect/>
          <a:stretch>
            <a:fillRect/>
          </a:stretch>
        </p:blipFill>
        <p:spPr bwMode="auto">
          <a:xfrm>
            <a:off x="4857752" y="3643314"/>
            <a:ext cx="3000396" cy="3022378"/>
          </a:xfrm>
          <a:prstGeom prst="rect">
            <a:avLst/>
          </a:prstGeom>
          <a:noFill/>
        </p:spPr>
      </p:pic>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Прямоугольник 2"/>
          <p:cNvSpPr/>
          <p:nvPr/>
        </p:nvSpPr>
        <p:spPr>
          <a:xfrm>
            <a:off x="357158" y="285728"/>
            <a:ext cx="8572560" cy="400110"/>
          </a:xfrm>
          <a:prstGeom prst="rect">
            <a:avLst/>
          </a:prstGeom>
        </p:spPr>
        <p:txBody>
          <a:bodyPr wrap="square">
            <a:spAutoFit/>
          </a:bodyPr>
          <a:lstStyle/>
          <a:p>
            <a:pPr>
              <a:buFont typeface="Wingdings" pitchFamily="2" charset="2"/>
              <a:buChar char="Ø"/>
            </a:pPr>
            <a:r>
              <a:rPr lang="ru-RU" sz="2000" b="1" dirty="0" smtClean="0">
                <a:solidFill>
                  <a:schemeClr val="tx2"/>
                </a:solidFill>
              </a:rPr>
              <a:t>  обугливание и отсутствие чувствительности - </a:t>
            </a:r>
            <a:r>
              <a:rPr lang="ru-RU" sz="2000" b="1" dirty="0" smtClean="0">
                <a:solidFill>
                  <a:srgbClr val="FF0000"/>
                </a:solidFill>
              </a:rPr>
              <a:t>4</a:t>
            </a:r>
            <a:r>
              <a:rPr lang="ru-RU" sz="2000" b="1" dirty="0" smtClean="0">
                <a:solidFill>
                  <a:srgbClr val="FFC000"/>
                </a:solidFill>
              </a:rPr>
              <a:t> </a:t>
            </a:r>
            <a:r>
              <a:rPr lang="ru-RU" sz="2000" b="1" dirty="0" smtClean="0">
                <a:solidFill>
                  <a:srgbClr val="FF0000"/>
                </a:solidFill>
              </a:rPr>
              <a:t>степень</a:t>
            </a:r>
            <a:endParaRPr lang="ru-RU" sz="2000" b="1" dirty="0"/>
          </a:p>
        </p:txBody>
      </p:sp>
      <p:pic>
        <p:nvPicPr>
          <p:cNvPr id="5" name="Picture 2" descr="H:\4 степени.bmp"/>
          <p:cNvPicPr>
            <a:picLocks noChangeAspect="1" noChangeArrowheads="1"/>
          </p:cNvPicPr>
          <p:nvPr/>
        </p:nvPicPr>
        <p:blipFill>
          <a:blip r:embed="rId3" cstate="print"/>
          <a:srcRect/>
          <a:stretch>
            <a:fillRect/>
          </a:stretch>
        </p:blipFill>
        <p:spPr bwMode="auto">
          <a:xfrm>
            <a:off x="5572132" y="714356"/>
            <a:ext cx="3240169" cy="3000396"/>
          </a:xfrm>
          <a:prstGeom prst="rect">
            <a:avLst/>
          </a:prstGeom>
          <a:noFill/>
        </p:spPr>
      </p:pic>
      <p:sp>
        <p:nvSpPr>
          <p:cNvPr id="6" name="TextBox 5"/>
          <p:cNvSpPr txBox="1"/>
          <p:nvPr/>
        </p:nvSpPr>
        <p:spPr>
          <a:xfrm>
            <a:off x="1357290" y="642918"/>
            <a:ext cx="2238498" cy="400110"/>
          </a:xfrm>
          <a:prstGeom prst="rect">
            <a:avLst/>
          </a:prstGeom>
          <a:noFill/>
        </p:spPr>
        <p:txBody>
          <a:bodyPr wrap="none" rtlCol="0">
            <a:spAutoFit/>
          </a:bodyPr>
          <a:lstStyle/>
          <a:p>
            <a:r>
              <a:rPr lang="ru-RU" sz="2000" b="1" u="sng" dirty="0" smtClean="0">
                <a:solidFill>
                  <a:srgbClr val="FF0000"/>
                </a:solidFill>
              </a:rPr>
              <a:t>Что нужно делать:</a:t>
            </a:r>
            <a:endParaRPr lang="ru-RU" sz="2000" b="1" u="sng" dirty="0">
              <a:solidFill>
                <a:srgbClr val="FF0000"/>
              </a:solidFill>
            </a:endParaRPr>
          </a:p>
        </p:txBody>
      </p:sp>
      <p:sp>
        <p:nvSpPr>
          <p:cNvPr id="7" name="TextBox 6"/>
          <p:cNvSpPr txBox="1"/>
          <p:nvPr/>
        </p:nvSpPr>
        <p:spPr>
          <a:xfrm>
            <a:off x="500034" y="928670"/>
            <a:ext cx="4572032" cy="5355312"/>
          </a:xfrm>
          <a:prstGeom prst="rect">
            <a:avLst/>
          </a:prstGeom>
          <a:noFill/>
        </p:spPr>
        <p:txBody>
          <a:bodyPr wrap="square" rtlCol="0">
            <a:spAutoFit/>
          </a:bodyPr>
          <a:lstStyle/>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Убрать поражающий фактор!</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Охладить место ожога </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1 и 2 степень - охлаждать проточной водой 10 - 15 мин </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3 и 4 - чистая влажная повязка, потом охладить с повязкой в стоячей воде </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закрыть влажной повязкой </a:t>
            </a:r>
          </a:p>
          <a:p>
            <a:pPr indent="-457200" algn="just">
              <a:lnSpc>
                <a:spcPct val="150000"/>
              </a:lnSpc>
              <a:buFont typeface="Wingdings" pitchFamily="2" charset="2"/>
              <a:buChar char="Ø"/>
            </a:pPr>
            <a:r>
              <a:rPr lang="ru-RU" b="1" dirty="0" smtClean="0">
                <a:ln/>
                <a:solidFill>
                  <a:schemeClr val="tx2"/>
                </a:solidFill>
                <a:effectLst>
                  <a:glow rad="228600">
                    <a:schemeClr val="accent5">
                      <a:satMod val="175000"/>
                      <a:alpha val="40000"/>
                    </a:schemeClr>
                  </a:glow>
                </a:effectLst>
              </a:rPr>
              <a:t>покой и противошоковые меры</a:t>
            </a:r>
          </a:p>
          <a:p>
            <a:pPr indent="-457200" algn="just">
              <a:lnSpc>
                <a:spcPct val="150000"/>
              </a:lnSpc>
              <a:buFont typeface="Wingdings" pitchFamily="2" charset="2"/>
              <a:buChar char="Ø"/>
            </a:pPr>
            <a:r>
              <a:rPr lang="ru-RU" b="1" dirty="0" smtClean="0">
                <a:ln w="11430"/>
                <a:solidFill>
                  <a:schemeClr val="tx2"/>
                </a:solidFill>
                <a:effectLst>
                  <a:glow rad="228600">
                    <a:schemeClr val="accent5">
                      <a:satMod val="175000"/>
                      <a:alpha val="40000"/>
                    </a:schemeClr>
                  </a:glow>
                  <a:outerShdw blurRad="50800" dist="39000" dir="5460000" algn="tl">
                    <a:srgbClr val="000000">
                      <a:alpha val="38000"/>
                    </a:srgbClr>
                  </a:outerShdw>
                </a:effectLst>
              </a:rPr>
              <a:t>Снять все вещи с обожженного участка тела: одежду, пояс, часы, кольца и прочие вещи. Прилипшую одежду отрезать вокруг, нельзя отрывать от ожога.</a:t>
            </a:r>
          </a:p>
          <a:p>
            <a:pPr marL="342900" indent="-457200">
              <a:buFont typeface="Wingdings" pitchFamily="2" charset="2"/>
              <a:buChar char="Ø"/>
            </a:pPr>
            <a:endParaRPr lang="ru-RU" b="1" dirty="0">
              <a:ln/>
              <a:solidFill>
                <a:schemeClr val="tx2"/>
              </a:solidFill>
              <a:effectLst>
                <a:glow rad="228600">
                  <a:schemeClr val="accent5">
                    <a:satMod val="175000"/>
                    <a:alpha val="40000"/>
                  </a:schemeClr>
                </a:glow>
              </a:effectLst>
            </a:endParaRPr>
          </a:p>
        </p:txBody>
      </p:sp>
      <p:sp>
        <p:nvSpPr>
          <p:cNvPr id="8" name="Прямоугольник 7"/>
          <p:cNvSpPr/>
          <p:nvPr/>
        </p:nvSpPr>
        <p:spPr>
          <a:xfrm>
            <a:off x="5786446" y="3786190"/>
            <a:ext cx="2227533" cy="369332"/>
          </a:xfrm>
          <a:prstGeom prst="rect">
            <a:avLst/>
          </a:prstGeom>
        </p:spPr>
        <p:txBody>
          <a:bodyPr wrap="none">
            <a:spAutoFit/>
          </a:bodyPr>
          <a:lstStyle/>
          <a:p>
            <a:r>
              <a:rPr lang="ru-RU" b="1" u="sng" dirty="0" smtClean="0">
                <a:solidFill>
                  <a:srgbClr val="FF0000"/>
                </a:solidFill>
              </a:rPr>
              <a:t>Чего делать нельзя:</a:t>
            </a:r>
            <a:endParaRPr lang="ru-RU" b="1" u="sng" dirty="0">
              <a:solidFill>
                <a:srgbClr val="FF0000"/>
              </a:solidFill>
            </a:endParaRPr>
          </a:p>
        </p:txBody>
      </p:sp>
      <p:sp>
        <p:nvSpPr>
          <p:cNvPr id="9" name="Прямоугольник 8"/>
          <p:cNvSpPr/>
          <p:nvPr/>
        </p:nvSpPr>
        <p:spPr>
          <a:xfrm>
            <a:off x="5572132" y="4071942"/>
            <a:ext cx="3429024" cy="2571744"/>
          </a:xfrm>
          <a:prstGeom prst="rect">
            <a:avLst/>
          </a:prstGeom>
        </p:spPr>
        <p:txBody>
          <a:bodyPr wrap="square">
            <a:spAutoFit/>
          </a:bodyPr>
          <a:lstStyle/>
          <a:p>
            <a:pPr marL="342900" indent="-342900">
              <a:buFont typeface="Wingdings" pitchFamily="2" charset="2"/>
              <a:buChar char="Ø"/>
            </a:pPr>
            <a:r>
              <a:rPr lang="ru-RU" b="1" dirty="0" smtClean="0">
                <a:ln/>
                <a:solidFill>
                  <a:schemeClr val="tx2"/>
                </a:solidFill>
              </a:rPr>
              <a:t>Смазывать любым маслом, кремом, мазью, белком и т.п., наносить пену (пантенол) на только что обожженное.</a:t>
            </a:r>
          </a:p>
          <a:p>
            <a:pPr marL="342900" indent="-342900">
              <a:buFont typeface="Wingdings" pitchFamily="2" charset="2"/>
              <a:buChar char="Ø"/>
            </a:pPr>
            <a:r>
              <a:rPr lang="ru-RU" b="1" dirty="0" smtClean="0">
                <a:ln/>
                <a:solidFill>
                  <a:schemeClr val="tx2"/>
                </a:solidFill>
              </a:rPr>
              <a:t>Отрывать прилипшую одежду. </a:t>
            </a:r>
          </a:p>
          <a:p>
            <a:pPr marL="342900" indent="-342900">
              <a:buFont typeface="Wingdings" pitchFamily="2" charset="2"/>
              <a:buChar char="Ø"/>
            </a:pPr>
            <a:r>
              <a:rPr lang="ru-RU" b="1" dirty="0" smtClean="0">
                <a:ln/>
                <a:solidFill>
                  <a:schemeClr val="tx2"/>
                </a:solidFill>
              </a:rPr>
              <a:t>Прокалывать пузыри. </a:t>
            </a:r>
          </a:p>
          <a:p>
            <a:pPr marL="342900" indent="-342900">
              <a:buFont typeface="Wingdings" pitchFamily="2" charset="2"/>
              <a:buChar char="Ø"/>
            </a:pPr>
            <a:r>
              <a:rPr lang="ru-RU" b="1" dirty="0" smtClean="0">
                <a:ln/>
                <a:solidFill>
                  <a:schemeClr val="tx2"/>
                </a:solidFill>
              </a:rPr>
              <a:t>Мочиться (писать) на ожог.</a:t>
            </a:r>
            <a:endParaRPr lang="ru-RU" b="1" dirty="0">
              <a:ln/>
              <a:solidFill>
                <a:schemeClr val="tx2"/>
              </a:solidFill>
            </a:endParaRPr>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TextBox 2"/>
          <p:cNvSpPr txBox="1"/>
          <p:nvPr/>
        </p:nvSpPr>
        <p:spPr>
          <a:xfrm>
            <a:off x="2428860" y="285728"/>
            <a:ext cx="4232249" cy="523220"/>
          </a:xfrm>
          <a:prstGeom prst="rect">
            <a:avLst/>
          </a:prstGeom>
          <a:noFill/>
        </p:spPr>
        <p:txBody>
          <a:bodyPr wrap="none" rtlCol="0">
            <a:spAutoFit/>
          </a:bodyPr>
          <a:lstStyle/>
          <a:p>
            <a:r>
              <a:rPr lang="ru-RU" sz="2800" dirty="0" smtClean="0">
                <a:solidFill>
                  <a:srgbClr val="FF0000"/>
                </a:solidFill>
              </a:rPr>
              <a:t>Электротермический ожог</a:t>
            </a:r>
            <a:endParaRPr lang="ru-RU" sz="2800" dirty="0">
              <a:solidFill>
                <a:srgbClr val="FF0000"/>
              </a:solidFill>
            </a:endParaRPr>
          </a:p>
        </p:txBody>
      </p:sp>
      <p:sp>
        <p:nvSpPr>
          <p:cNvPr id="5" name="Прямоугольник 4"/>
          <p:cNvSpPr/>
          <p:nvPr/>
        </p:nvSpPr>
        <p:spPr>
          <a:xfrm>
            <a:off x="285720" y="1071546"/>
            <a:ext cx="8501122" cy="4616648"/>
          </a:xfrm>
          <a:prstGeom prst="rect">
            <a:avLst/>
          </a:prstGeom>
        </p:spPr>
        <p:txBody>
          <a:bodyPr wrap="square">
            <a:spAutoFit/>
          </a:bodyPr>
          <a:lstStyle/>
          <a:p>
            <a:pPr algn="just">
              <a:lnSpc>
                <a:spcPct val="150000"/>
              </a:lnSpc>
            </a:pPr>
            <a:r>
              <a:rPr lang="ru-RU" sz="2800" b="1" dirty="0" smtClean="0">
                <a:solidFill>
                  <a:schemeClr val="tx2"/>
                </a:solidFill>
                <a:effectLst>
                  <a:glow rad="228600">
                    <a:schemeClr val="accent5">
                      <a:satMod val="175000"/>
                      <a:alpha val="40000"/>
                    </a:schemeClr>
                  </a:glow>
                </a:effectLst>
              </a:rPr>
              <a:t>        Самое главное при этом виде ожога вывести пострадавшего из зоны воздействия тока: обесточить источник поражения либо постараться оттащить человека с помощью любого предмета, не проводящего электрический ток. Далее необходимо следовать тем же правилам оказания первой помощи, что и при термических ожогах.</a:t>
            </a:r>
            <a:endParaRPr lang="ru-RU" sz="2800" b="1" dirty="0">
              <a:solidFill>
                <a:schemeClr val="tx2"/>
              </a:solidFill>
              <a:effectLst>
                <a:glow rad="228600">
                  <a:schemeClr val="accent5">
                    <a:satMod val="175000"/>
                    <a:alpha val="40000"/>
                  </a:schemeClr>
                </a:glow>
              </a:effectLst>
            </a:endParaRPr>
          </a:p>
        </p:txBody>
      </p:sp>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Крест 3"/>
          <p:cNvSpPr/>
          <p:nvPr/>
        </p:nvSpPr>
        <p:spPr>
          <a:xfrm rot="457349">
            <a:off x="2741659" y="1831554"/>
            <a:ext cx="4160748" cy="3623519"/>
          </a:xfrm>
          <a:prstGeom prst="plus">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a:scene3d>
            <a:camera prst="perspectiveContrastingRightFacing"/>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Прямоугольник 2"/>
          <p:cNvSpPr/>
          <p:nvPr/>
        </p:nvSpPr>
        <p:spPr>
          <a:xfrm>
            <a:off x="3214678" y="357166"/>
            <a:ext cx="2857520" cy="523220"/>
          </a:xfrm>
          <a:prstGeom prst="rect">
            <a:avLst/>
          </a:prstGeom>
        </p:spPr>
        <p:txBody>
          <a:bodyPr wrap="square">
            <a:spAutoFit/>
          </a:bodyPr>
          <a:lstStyle/>
          <a:p>
            <a:r>
              <a:rPr lang="ru-RU" sz="2800" dirty="0" smtClean="0">
                <a:solidFill>
                  <a:srgbClr val="FF0000"/>
                </a:solidFill>
              </a:rPr>
              <a:t>Солнечный ожог</a:t>
            </a:r>
            <a:endParaRPr lang="ru-RU" sz="2800" dirty="0">
              <a:solidFill>
                <a:srgbClr val="FF0000"/>
              </a:solidFill>
            </a:endParaRPr>
          </a:p>
        </p:txBody>
      </p:sp>
      <p:sp>
        <p:nvSpPr>
          <p:cNvPr id="5" name="TextBox 4"/>
          <p:cNvSpPr txBox="1"/>
          <p:nvPr/>
        </p:nvSpPr>
        <p:spPr>
          <a:xfrm>
            <a:off x="500034" y="928670"/>
            <a:ext cx="4214842" cy="5632311"/>
          </a:xfrm>
          <a:prstGeom prst="rect">
            <a:avLst/>
          </a:prstGeom>
          <a:noFill/>
        </p:spPr>
        <p:txBody>
          <a:bodyPr wrap="square" rtlCol="0">
            <a:spAutoFit/>
          </a:bodyPr>
          <a:lstStyle/>
          <a:p>
            <a:pPr>
              <a:buFont typeface="Wingdings" pitchFamily="2" charset="2"/>
              <a:buChar char="Ø"/>
            </a:pPr>
            <a:r>
              <a:rPr lang="ru-RU" sz="2000" b="1" dirty="0" smtClean="0">
                <a:solidFill>
                  <a:schemeClr val="tx2"/>
                </a:solidFill>
                <a:effectLst>
                  <a:glow rad="228600">
                    <a:schemeClr val="accent5">
                      <a:satMod val="175000"/>
                      <a:alpha val="40000"/>
                    </a:schemeClr>
                  </a:glow>
                </a:effectLst>
              </a:rPr>
              <a:t>  Принять холодный или прохладный душ.</a:t>
            </a:r>
          </a:p>
          <a:p>
            <a:pPr>
              <a:buFont typeface="Wingdings" pitchFamily="2" charset="2"/>
              <a:buChar char="Ø"/>
            </a:pPr>
            <a:endParaRPr lang="ru-RU" sz="2000" b="1" dirty="0">
              <a:solidFill>
                <a:schemeClr val="tx2"/>
              </a:solidFill>
              <a:effectLst>
                <a:glow rad="228600">
                  <a:schemeClr val="accent5">
                    <a:satMod val="175000"/>
                    <a:alpha val="40000"/>
                  </a:schemeClr>
                </a:glow>
              </a:effectLst>
            </a:endParaRPr>
          </a:p>
          <a:p>
            <a:pPr>
              <a:buFont typeface="Wingdings" pitchFamily="2" charset="2"/>
              <a:buChar char="Ø"/>
            </a:pPr>
            <a:r>
              <a:rPr lang="ru-RU" sz="2000" b="1" dirty="0" smtClean="0">
                <a:solidFill>
                  <a:schemeClr val="tx2"/>
                </a:solidFill>
                <a:effectLst>
                  <a:glow rad="228600">
                    <a:schemeClr val="accent5">
                      <a:satMod val="175000"/>
                      <a:alpha val="40000"/>
                    </a:schemeClr>
                  </a:glow>
                </a:effectLst>
              </a:rPr>
              <a:t>  </a:t>
            </a:r>
            <a:r>
              <a:rPr lang="ru-RU" sz="2000" b="1" dirty="0">
                <a:solidFill>
                  <a:schemeClr val="tx2"/>
                </a:solidFill>
                <a:effectLst>
                  <a:glow rad="228600">
                    <a:schemeClr val="accent5">
                      <a:satMod val="175000"/>
                      <a:alpha val="40000"/>
                    </a:schemeClr>
                  </a:glow>
                </a:effectLst>
              </a:rPr>
              <a:t>Н</a:t>
            </a:r>
            <a:r>
              <a:rPr lang="ru-RU" sz="2000" b="1" dirty="0" smtClean="0">
                <a:solidFill>
                  <a:schemeClr val="tx2"/>
                </a:solidFill>
                <a:effectLst>
                  <a:glow rad="228600">
                    <a:schemeClr val="accent5">
                      <a:satMod val="175000"/>
                      <a:alpha val="40000"/>
                    </a:schemeClr>
                  </a:glow>
                </a:effectLst>
              </a:rPr>
              <a:t>еобходимо пить много жидкости (чай, молоко, морс) для восстановления баланса воды в организме.</a:t>
            </a:r>
          </a:p>
          <a:p>
            <a:pPr>
              <a:buFont typeface="Wingdings" pitchFamily="2" charset="2"/>
              <a:buChar char="Ø"/>
            </a:pPr>
            <a:endParaRPr lang="ru-RU" sz="2000" b="1" dirty="0">
              <a:solidFill>
                <a:schemeClr val="tx2"/>
              </a:solidFill>
              <a:effectLst>
                <a:glow rad="228600">
                  <a:schemeClr val="accent5">
                    <a:satMod val="175000"/>
                    <a:alpha val="40000"/>
                  </a:schemeClr>
                </a:glow>
              </a:effectLst>
            </a:endParaRPr>
          </a:p>
          <a:p>
            <a:pPr>
              <a:buFont typeface="Wingdings" pitchFamily="2" charset="2"/>
              <a:buChar char="Ø"/>
            </a:pPr>
            <a:r>
              <a:rPr lang="ru-RU" sz="2000" b="1" dirty="0" smtClean="0">
                <a:solidFill>
                  <a:schemeClr val="tx2"/>
                </a:solidFill>
                <a:effectLst>
                  <a:glow rad="228600">
                    <a:schemeClr val="accent5">
                      <a:satMod val="175000"/>
                      <a:alpha val="40000"/>
                    </a:schemeClr>
                  </a:glow>
                </a:effectLst>
              </a:rPr>
              <a:t> Смазать кожу борным вазелином или сделать компресс из раствора календулы (в холодной воде в пропорции 1:10).</a:t>
            </a:r>
          </a:p>
          <a:p>
            <a:pPr>
              <a:buFont typeface="Wingdings" pitchFamily="2" charset="2"/>
              <a:buChar char="Ø"/>
            </a:pPr>
            <a:endParaRPr lang="ru-RU" sz="2000" b="1" dirty="0">
              <a:solidFill>
                <a:schemeClr val="tx2"/>
              </a:solidFill>
              <a:effectLst>
                <a:glow rad="228600">
                  <a:schemeClr val="accent5">
                    <a:satMod val="175000"/>
                    <a:alpha val="40000"/>
                  </a:schemeClr>
                </a:glow>
              </a:effectLst>
            </a:endParaRPr>
          </a:p>
          <a:p>
            <a:pPr>
              <a:buFont typeface="Wingdings" pitchFamily="2" charset="2"/>
              <a:buChar char="Ø"/>
            </a:pPr>
            <a:r>
              <a:rPr lang="ru-RU" sz="2000" b="1" dirty="0" smtClean="0">
                <a:solidFill>
                  <a:schemeClr val="tx2"/>
                </a:solidFill>
                <a:effectLst>
                  <a:glow rad="228600">
                    <a:schemeClr val="accent5">
                      <a:satMod val="175000"/>
                      <a:alpha val="40000"/>
                    </a:schemeClr>
                  </a:glow>
                </a:effectLst>
              </a:rPr>
              <a:t> если поднялась температура, необходимо выпить любое жаропонижающее средство.</a:t>
            </a:r>
          </a:p>
          <a:p>
            <a:pPr>
              <a:buFont typeface="Wingdings" pitchFamily="2" charset="2"/>
              <a:buChar char="Ø"/>
            </a:pPr>
            <a:endParaRPr lang="ru-RU" sz="2000" b="1" dirty="0">
              <a:solidFill>
                <a:schemeClr val="tx2"/>
              </a:solidFill>
            </a:endParaRPr>
          </a:p>
          <a:p>
            <a:pPr>
              <a:buFont typeface="Wingdings" pitchFamily="2" charset="2"/>
              <a:buChar char="Ø"/>
            </a:pPr>
            <a:endParaRPr lang="ru-RU" sz="2000" b="1" dirty="0">
              <a:solidFill>
                <a:schemeClr val="tx2"/>
              </a:solidFill>
            </a:endParaRPr>
          </a:p>
        </p:txBody>
      </p:sp>
      <p:pic>
        <p:nvPicPr>
          <p:cNvPr id="1026" name="Picture 2"/>
          <p:cNvPicPr>
            <a:picLocks noChangeAspect="1" noChangeArrowheads="1"/>
          </p:cNvPicPr>
          <p:nvPr/>
        </p:nvPicPr>
        <p:blipFill>
          <a:blip r:embed="rId3" cstate="print"/>
          <a:srcRect/>
          <a:stretch>
            <a:fillRect/>
          </a:stretch>
        </p:blipFill>
        <p:spPr bwMode="auto">
          <a:xfrm>
            <a:off x="4572000" y="2071678"/>
            <a:ext cx="4438456" cy="3000396"/>
          </a:xfrm>
          <a:prstGeom prst="rect">
            <a:avLst/>
          </a:prstGeom>
          <a:noFill/>
          <a:ln w="9525">
            <a:noFill/>
            <a:miter lim="800000"/>
            <a:headEnd/>
            <a:tailEnd/>
          </a:ln>
          <a:effectLst/>
        </p:spPr>
      </p:pic>
      <p:sp>
        <p:nvSpPr>
          <p:cNvPr id="2" name="Місце для нижнього колонтитула 1"/>
          <p:cNvSpPr>
            <a:spLocks noGrp="1"/>
          </p:cNvSpPr>
          <p:nvPr>
            <p:ph type="ftr" sz="quarter" idx="11"/>
          </p:nvPr>
        </p:nvSpPr>
        <p:spPr/>
        <p:txBody>
          <a:bodyPr/>
          <a:lstStyle/>
          <a:p>
            <a:r>
              <a:rPr lang="pl-PL" smtClean="0"/>
              <a:t>www.sliderpoint.org</a:t>
            </a:r>
            <a:endParaRPr lang="ru-RU"/>
          </a:p>
        </p:txBody>
      </p:sp>
    </p:spTree>
  </p:cSld>
  <p:clrMapOvr>
    <a:masterClrMapping/>
  </p:clrMapOvr>
  <p:transition>
    <p:pull/>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TotalTime>
  <Words>1468</Words>
  <Application>Microsoft Office PowerPoint</Application>
  <PresentationFormat>Екран (4:3)</PresentationFormat>
  <Paragraphs>151</Paragraphs>
  <Slides>11</Slides>
  <Notes>11</Notes>
  <HiddenSlides>0</HiddenSlides>
  <MMClips>0</MMClips>
  <ScaleCrop>false</ScaleCrop>
  <HeadingPairs>
    <vt:vector size="4" baseType="variant">
      <vt:variant>
        <vt:lpstr>Тема</vt:lpstr>
      </vt:variant>
      <vt:variant>
        <vt:i4>1</vt:i4>
      </vt:variant>
      <vt:variant>
        <vt:lpstr>Заголовки слайдів</vt:lpstr>
      </vt:variant>
      <vt:variant>
        <vt:i4>11</vt:i4>
      </vt:variant>
    </vt:vector>
  </HeadingPairs>
  <TitlesOfParts>
    <vt:vector size="12" baseType="lpstr">
      <vt:lpstr>Тема Office</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Zver</dc:creator>
  <cp:lastModifiedBy>LEGION</cp:lastModifiedBy>
  <cp:revision>27</cp:revision>
  <dcterms:created xsi:type="dcterms:W3CDTF">2010-06-07T12:25:32Z</dcterms:created>
  <dcterms:modified xsi:type="dcterms:W3CDTF">2015-05-12T08:42:16Z</dcterms:modified>
</cp:coreProperties>
</file>